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64" r:id="rId4"/>
    <p:sldId id="263" r:id="rId5"/>
    <p:sldId id="259" r:id="rId6"/>
    <p:sldId id="260" r:id="rId7"/>
    <p:sldId id="262" r:id="rId8"/>
    <p:sldId id="265" r:id="rId9"/>
    <p:sldId id="261" r:id="rId10"/>
    <p:sldId id="276" r:id="rId11"/>
    <p:sldId id="267" r:id="rId12"/>
    <p:sldId id="268" r:id="rId13"/>
    <p:sldId id="269" r:id="rId14"/>
    <p:sldId id="278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922647"/>
    <a:srgbClr val="FFE8D1"/>
    <a:srgbClr val="FFF7EF"/>
    <a:srgbClr val="E33024"/>
    <a:srgbClr val="ED5F1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64" autoAdjust="0"/>
    <p:restoredTop sz="94660"/>
  </p:normalViewPr>
  <p:slideViewPr>
    <p:cSldViewPr snapToGrid="0">
      <p:cViewPr>
        <p:scale>
          <a:sx n="58" d="100"/>
          <a:sy n="58" d="100"/>
        </p:scale>
        <p:origin x="-2634" y="-1326"/>
      </p:cViewPr>
      <p:guideLst>
        <p:guide orient="horz" pos="1049"/>
        <p:guide pos="4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DC0EBE0-F340-45CE-BA0C-EA1C3A639CE5}" type="datetimeFigureOut">
              <a:rPr lang="ru-RU"/>
              <a:pPr>
                <a:defRPr/>
              </a:pPr>
              <a:t>07.11.2021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29944DE-9814-41E8-8958-A940B36C7B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1943D5F-BD11-4759-B0D8-B7256DA18D64}" type="datetimeFigureOut">
              <a:rPr lang="ru-RU"/>
              <a:pPr>
                <a:defRPr/>
              </a:pPr>
              <a:t>07.11.2021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8237EC9-25CB-4FC8-B03D-72B3A33954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B02AA-C7D8-4B03-948A-B6E88E2B9F8B}" type="datetime1">
              <a:rPr lang="ru-RU"/>
              <a:pPr>
                <a:defRPr/>
              </a:pPr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E4AD4-33B5-4C86-B2C4-E043B3F0C7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1F55C-7B12-43BA-B279-8BEB980FDC9C}" type="datetime1">
              <a:rPr lang="ru-RU"/>
              <a:pPr>
                <a:defRPr/>
              </a:pPr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3941E-57A6-4930-9502-F12E5E394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A1BC3-C94E-4994-B85F-CD059AE95A1C}" type="datetime1">
              <a:rPr lang="ru-RU"/>
              <a:pPr>
                <a:defRPr/>
              </a:pPr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CC916-8456-46B1-824A-8B2A45BD66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C0513-4B2D-485B-B9F7-8EFAAE6B9FA7}" type="datetime1">
              <a:rPr lang="ru-RU"/>
              <a:pPr>
                <a:defRPr/>
              </a:pPr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A2091-9739-46CE-B77A-794777540E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283D9-0A3C-4488-B671-6FE2E94EB44F}" type="datetime1">
              <a:rPr lang="ru-RU"/>
              <a:pPr>
                <a:defRPr/>
              </a:pPr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14D58-9733-4ED9-A87B-8F5B397F5F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4B9E1-152B-4FDA-9236-DAE458BF6E35}" type="datetime1">
              <a:rPr lang="ru-RU"/>
              <a:pPr>
                <a:defRPr/>
              </a:pPr>
              <a:t>07.11.2021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05B74-A18C-4F6E-8EC3-EA78C6D85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66C8D-685F-45B8-BD4B-18EC35807AB0}" type="datetime1">
              <a:rPr lang="ru-RU"/>
              <a:pPr>
                <a:defRPr/>
              </a:pPr>
              <a:t>07.11.2021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20230-C48C-4BCA-AC57-88328A8AEC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2B230-C554-4554-88A2-D77ACF06963A}" type="datetime1">
              <a:rPr lang="ru-RU"/>
              <a:pPr>
                <a:defRPr/>
              </a:pPr>
              <a:t>07.11.2021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9BDDA-BE5A-49F6-A7CC-0B42BED092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EA510-FDAC-4677-879A-9AB9B1E5985E}" type="datetime1">
              <a:rPr lang="ru-RU"/>
              <a:pPr>
                <a:defRPr/>
              </a:pPr>
              <a:t>07.11.2021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91158-FABF-4FA2-87D2-B842C9242C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0135F-E820-43F1-B97E-E14DDDE8257C}" type="datetime1">
              <a:rPr lang="ru-RU"/>
              <a:pPr>
                <a:defRPr/>
              </a:pPr>
              <a:t>07.11.2021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D9DD8-7225-4A9F-BCC0-225B3A21D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48643-735F-4D71-AA27-07AC2F6A0740}" type="datetime1">
              <a:rPr lang="ru-RU"/>
              <a:pPr>
                <a:defRPr/>
              </a:pPr>
              <a:t>07.11.2021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85A7C-D901-43E7-9DBF-2FB5FD5365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38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8CCB40-18DD-45B4-AC99-0EE1ED16C73C}" type="datetime1">
              <a:rPr lang="ru-RU"/>
              <a:pPr>
                <a:defRPr/>
              </a:pPr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42F499-1A61-4793-AD61-97DAD78EFA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5.png"/><Relationship Id="rId9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oleObject" Target="../embeddings/oleObject21.bin"/><Relationship Id="rId4" Type="http://schemas.openxmlformats.org/officeDocument/2006/relationships/image" Target="../media/image5.png"/><Relationship Id="rId9" Type="http://schemas.openxmlformats.org/officeDocument/2006/relationships/oleObject" Target="../embeddings/oleObject2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2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oleObject" Target="../embeddings/oleObject2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6.png"/><Relationship Id="rId4" Type="http://schemas.openxmlformats.org/officeDocument/2006/relationships/oleObject" Target="../embeddings/oleObject2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2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7.png"/><Relationship Id="rId4" Type="http://schemas.openxmlformats.org/officeDocument/2006/relationships/oleObject" Target="../embeddings/oleObject2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2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oleObject" Target="../embeddings/oleObject2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30.png"/><Relationship Id="rId4" Type="http://schemas.openxmlformats.org/officeDocument/2006/relationships/oleObject" Target="../embeddings/oleObject2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31.png"/><Relationship Id="rId4" Type="http://schemas.openxmlformats.org/officeDocument/2006/relationships/oleObject" Target="../embeddings/oleObject30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11" Type="http://schemas.openxmlformats.org/officeDocument/2006/relationships/oleObject" Target="../embeddings/oleObject6.bin"/><Relationship Id="rId5" Type="http://schemas.openxmlformats.org/officeDocument/2006/relationships/image" Target="../media/image5.png"/><Relationship Id="rId10" Type="http://schemas.openxmlformats.org/officeDocument/2006/relationships/oleObject" Target="../embeddings/oleObject5.bin"/><Relationship Id="rId4" Type="http://schemas.openxmlformats.org/officeDocument/2006/relationships/image" Target="../media/image10.png"/><Relationship Id="rId9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32.png"/><Relationship Id="rId4" Type="http://schemas.openxmlformats.org/officeDocument/2006/relationships/oleObject" Target="../embeddings/oleObject3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jpeg"/><Relationship Id="rId5" Type="http://schemas.openxmlformats.org/officeDocument/2006/relationships/oleObject" Target="../embeddings/oleObject7.bin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jpeg"/><Relationship Id="rId5" Type="http://schemas.openxmlformats.org/officeDocument/2006/relationships/oleObject" Target="../embeddings/oleObject8.bin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11.pn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oleObject" Target="../embeddings/oleObject1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1.png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3.jpeg"/><Relationship Id="rId4" Type="http://schemas.openxmlformats.org/officeDocument/2006/relationships/oleObject" Target="../embeddings/oleObject1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7" name="Рисунок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75" y="346075"/>
            <a:ext cx="4246563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98" name="Группа 21"/>
          <p:cNvGrpSpPr>
            <a:grpSpLocks/>
          </p:cNvGrpSpPr>
          <p:nvPr/>
        </p:nvGrpSpPr>
        <p:grpSpPr bwMode="auto">
          <a:xfrm>
            <a:off x="6657975" y="119063"/>
            <a:ext cx="5202238" cy="963612"/>
            <a:chOff x="3626920" y="1168939"/>
            <a:chExt cx="5201338" cy="964661"/>
          </a:xfrm>
        </p:grpSpPr>
        <p:pic>
          <p:nvPicPr>
            <p:cNvPr id="1102" name="Рисунок 2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26920" y="1168939"/>
              <a:ext cx="694723" cy="860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03" name="Рисунок 2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56896" y="1599328"/>
              <a:ext cx="998029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04" name="Рисунок 2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755673" y="1599328"/>
              <a:ext cx="1072585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05" name="Рисунок 25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463775" y="1427399"/>
              <a:ext cx="783049" cy="706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Заголовок 1"/>
          <p:cNvSpPr>
            <a:spLocks noGrp="1"/>
          </p:cNvSpPr>
          <p:nvPr>
            <p:ph type="ctrTitle"/>
          </p:nvPr>
        </p:nvSpPr>
        <p:spPr>
          <a:xfrm>
            <a:off x="6423025" y="2297113"/>
            <a:ext cx="4214813" cy="1049337"/>
          </a:xfrm>
        </p:spPr>
        <p:txBody>
          <a:bodyPr rtlCol="0" anchor="t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alt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Межрегиональная общественная организация по содействию семьям </a:t>
            </a:r>
            <a:br>
              <a:rPr lang="ru-RU" alt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детьми в трудной жизненной ситуации</a:t>
            </a:r>
          </a:p>
        </p:txBody>
      </p:sp>
      <p:sp>
        <p:nvSpPr>
          <p:cNvPr id="2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29363" y="1814513"/>
            <a:ext cx="4427537" cy="538162"/>
          </a:xfrm>
        </p:spPr>
        <p:txBody>
          <a:bodyPr rtlCol="0">
            <a:normAutofit fontScale="40000" lnSpcReduction="20000"/>
          </a:bodyPr>
          <a:lstStyle/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«АИСТЕНОК» </a:t>
            </a:r>
          </a:p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1" name="Прямоугольник 2"/>
          <p:cNvSpPr>
            <a:spLocks noChangeArrowheads="1"/>
          </p:cNvSpPr>
          <p:nvPr/>
        </p:nvSpPr>
        <p:spPr bwMode="auto">
          <a:xfrm>
            <a:off x="5056188" y="3348038"/>
            <a:ext cx="50593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>
                <a:latin typeface="Arial Black" pitchFamily="34" charset="0"/>
              </a:rPr>
              <a:t>МОДЕЛЬ СЕМЕЙНОГО РЕСУРСНОГО ЦЕНТРА</a:t>
            </a:r>
          </a:p>
        </p:txBody>
      </p:sp>
      <p:graphicFrame>
        <p:nvGraphicFramePr>
          <p:cNvPr id="1094" name="Object 70"/>
          <p:cNvGraphicFramePr>
            <a:graphicFrameLocks noChangeAspect="1"/>
          </p:cNvGraphicFramePr>
          <p:nvPr/>
        </p:nvGraphicFramePr>
        <p:xfrm>
          <a:off x="7624763" y="2598738"/>
          <a:ext cx="4619625" cy="4303712"/>
        </p:xfrm>
        <a:graphic>
          <a:graphicData uri="http://schemas.openxmlformats.org/presentationml/2006/ole">
            <p:oleObj spid="_x0000_s1094" name="CorelDRAW" r:id="rId8" imgW="4667760" imgH="4341600" progId="">
              <p:embed/>
            </p:oleObj>
          </a:graphicData>
        </a:graphic>
      </p:graphicFrame>
      <p:graphicFrame>
        <p:nvGraphicFramePr>
          <p:cNvPr id="1095" name="Object 71"/>
          <p:cNvGraphicFramePr>
            <a:graphicFrameLocks noChangeAspect="1"/>
          </p:cNvGraphicFramePr>
          <p:nvPr/>
        </p:nvGraphicFramePr>
        <p:xfrm>
          <a:off x="5056188" y="1931988"/>
          <a:ext cx="1203325" cy="1041400"/>
        </p:xfrm>
        <a:graphic>
          <a:graphicData uri="http://schemas.openxmlformats.org/presentationml/2006/ole">
            <p:oleObj spid="_x0000_s1095" name="CorelDRAW" r:id="rId9" imgW="987840" imgH="855000" progId="">
              <p:embed/>
            </p:oleObj>
          </a:graphicData>
        </a:graphic>
      </p:graphicFrame>
      <p:graphicFrame>
        <p:nvGraphicFramePr>
          <p:cNvPr id="1096" name="Object 72"/>
          <p:cNvGraphicFramePr>
            <a:graphicFrameLocks noChangeAspect="1"/>
          </p:cNvGraphicFramePr>
          <p:nvPr/>
        </p:nvGraphicFramePr>
        <p:xfrm>
          <a:off x="1036638" y="5367338"/>
          <a:ext cx="1417637" cy="1792287"/>
        </p:xfrm>
        <a:graphic>
          <a:graphicData uri="http://schemas.openxmlformats.org/presentationml/2006/ole">
            <p:oleObj spid="_x0000_s1096" name="CorelDRAW" r:id="rId10" imgW="1144080" imgH="14450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35" name="Рисунок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313" y="207963"/>
            <a:ext cx="6246812" cy="738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Овал 14"/>
          <p:cNvSpPr/>
          <p:nvPr/>
        </p:nvSpPr>
        <p:spPr>
          <a:xfrm>
            <a:off x="2398713" y="808038"/>
            <a:ext cx="2228850" cy="2228850"/>
          </a:xfrm>
          <a:prstGeom prst="ellipse">
            <a:avLst/>
          </a:prstGeom>
          <a:solidFill>
            <a:srgbClr val="E33024"/>
          </a:soli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37" name="Заголовок 1"/>
          <p:cNvSpPr txBox="1">
            <a:spLocks/>
          </p:cNvSpPr>
          <p:nvPr/>
        </p:nvSpPr>
        <p:spPr bwMode="auto">
          <a:xfrm>
            <a:off x="7345363" y="2312988"/>
            <a:ext cx="4214812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1500"/>
              <a:t>Межрегиональная общественная организация по содействию семьям </a:t>
            </a:r>
            <a:br>
              <a:rPr lang="ru-RU" altLang="ru-RU" sz="1500"/>
            </a:br>
            <a:r>
              <a:rPr lang="ru-RU" altLang="ru-RU" sz="1500"/>
              <a:t>с детьми в трудной жизненной ситуации</a:t>
            </a:r>
          </a:p>
        </p:txBody>
      </p:sp>
      <p:sp>
        <p:nvSpPr>
          <p:cNvPr id="22" name="Подзаголовок 2"/>
          <p:cNvSpPr txBox="1">
            <a:spLocks/>
          </p:cNvSpPr>
          <p:nvPr/>
        </p:nvSpPr>
        <p:spPr>
          <a:xfrm>
            <a:off x="7215188" y="1830388"/>
            <a:ext cx="4427537" cy="538162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«АИСТЕНОК»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39" name="Прямоугольник 2"/>
          <p:cNvSpPr>
            <a:spLocks noChangeArrowheads="1"/>
          </p:cNvSpPr>
          <p:nvPr/>
        </p:nvSpPr>
        <p:spPr bwMode="auto">
          <a:xfrm>
            <a:off x="2217738" y="3408363"/>
            <a:ext cx="38782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>
                <a:solidFill>
                  <a:schemeClr val="bg1"/>
                </a:solidFill>
                <a:latin typeface="Arial Black" pitchFamily="34" charset="0"/>
              </a:rPr>
              <a:t>МОДЕЛЬ СЕМЕЙНОГО РЕСУРСНОГО ЦЕНТРА</a:t>
            </a:r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2A867-10D4-4AAE-A314-938F6A6F6F7F}" type="slidenum">
              <a:rPr lang="ru-RU"/>
              <a:pPr>
                <a:defRPr/>
              </a:pPr>
              <a:t>10</a:t>
            </a:fld>
            <a:endParaRPr lang="ru-RU"/>
          </a:p>
        </p:txBody>
      </p:sp>
      <p:grpSp>
        <p:nvGrpSpPr>
          <p:cNvPr id="25641" name="Группа 24"/>
          <p:cNvGrpSpPr>
            <a:grpSpLocks/>
          </p:cNvGrpSpPr>
          <p:nvPr/>
        </p:nvGrpSpPr>
        <p:grpSpPr bwMode="auto">
          <a:xfrm>
            <a:off x="6657975" y="119063"/>
            <a:ext cx="5202238" cy="963612"/>
            <a:chOff x="3626920" y="1168939"/>
            <a:chExt cx="5201338" cy="964661"/>
          </a:xfrm>
        </p:grpSpPr>
        <p:pic>
          <p:nvPicPr>
            <p:cNvPr id="25643" name="Рисунок 2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26920" y="1168939"/>
              <a:ext cx="694723" cy="860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44" name="Рисунок 26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56896" y="1599328"/>
              <a:ext cx="998029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45" name="Рисунок 27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755673" y="1599328"/>
              <a:ext cx="1072585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46" name="Рисунок 28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463775" y="1427399"/>
              <a:ext cx="783049" cy="706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5632" name="Object 32"/>
          <p:cNvGraphicFramePr>
            <a:graphicFrameLocks noChangeAspect="1"/>
          </p:cNvGraphicFramePr>
          <p:nvPr/>
        </p:nvGraphicFramePr>
        <p:xfrm>
          <a:off x="6134100" y="2157413"/>
          <a:ext cx="922338" cy="800100"/>
        </p:xfrm>
        <a:graphic>
          <a:graphicData uri="http://schemas.openxmlformats.org/presentationml/2006/ole">
            <p:oleObj spid="_x0000_s25632" name="CorelDRAW" r:id="rId8" imgW="987840" imgH="855000" progId="">
              <p:embed/>
            </p:oleObj>
          </a:graphicData>
        </a:graphic>
      </p:graphicFrame>
      <p:graphicFrame>
        <p:nvGraphicFramePr>
          <p:cNvPr id="25633" name="Object 33"/>
          <p:cNvGraphicFramePr>
            <a:graphicFrameLocks noChangeAspect="1"/>
          </p:cNvGraphicFramePr>
          <p:nvPr/>
        </p:nvGraphicFramePr>
        <p:xfrm>
          <a:off x="7624763" y="2598738"/>
          <a:ext cx="4619625" cy="4303712"/>
        </p:xfrm>
        <a:graphic>
          <a:graphicData uri="http://schemas.openxmlformats.org/presentationml/2006/ole">
            <p:oleObj spid="_x0000_s25633" name="CorelDRAW" r:id="rId9" imgW="4667760" imgH="4341600" progId="">
              <p:embed/>
            </p:oleObj>
          </a:graphicData>
        </a:graphic>
      </p:graphicFrame>
      <p:graphicFrame>
        <p:nvGraphicFramePr>
          <p:cNvPr id="25634" name="Object 34"/>
          <p:cNvGraphicFramePr>
            <a:graphicFrameLocks noChangeAspect="1"/>
          </p:cNvGraphicFramePr>
          <p:nvPr/>
        </p:nvGraphicFramePr>
        <p:xfrm>
          <a:off x="1036638" y="5832475"/>
          <a:ext cx="1049337" cy="1327150"/>
        </p:xfrm>
        <a:graphic>
          <a:graphicData uri="http://schemas.openxmlformats.org/presentationml/2006/ole">
            <p:oleObj spid="_x0000_s25634" name="CorelDRAW" r:id="rId10" imgW="1144080" imgH="1445040" progId="">
              <p:embed/>
            </p:oleObj>
          </a:graphicData>
        </a:graphic>
      </p:graphicFrame>
      <p:sp>
        <p:nvSpPr>
          <p:cNvPr id="25642" name="TextBox 1"/>
          <p:cNvSpPr txBox="1">
            <a:spLocks noChangeArrowheads="1"/>
          </p:cNvSpPr>
          <p:nvPr/>
        </p:nvSpPr>
        <p:spPr bwMode="auto">
          <a:xfrm>
            <a:off x="7005638" y="3900488"/>
            <a:ext cx="4318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alibri" pitchFamily="34" charset="0"/>
              </a:rPr>
              <a:t>Школа родительской компетентности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7" name="Рисунок 18"/>
          <p:cNvPicPr>
            <a:picLocks noChangeAspect="1"/>
          </p:cNvPicPr>
          <p:nvPr/>
        </p:nvPicPr>
        <p:blipFill>
          <a:blip r:embed="rId3"/>
          <a:srcRect l="5276"/>
          <a:stretch>
            <a:fillRect/>
          </a:stretch>
        </p:blipFill>
        <p:spPr bwMode="auto">
          <a:xfrm>
            <a:off x="-11113" y="0"/>
            <a:ext cx="12203113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AE392-CD47-417F-B747-F33AF09E6B24}" type="slidenum">
              <a:rPr lang="ru-RU"/>
              <a:pPr>
                <a:defRPr/>
              </a:pPr>
              <a:t>11</a:t>
            </a:fld>
            <a:endParaRPr lang="ru-RU"/>
          </a:p>
        </p:txBody>
      </p:sp>
      <p:sp>
        <p:nvSpPr>
          <p:cNvPr id="26639" name="TextBox 9"/>
          <p:cNvSpPr txBox="1">
            <a:spLocks noChangeArrowheads="1"/>
          </p:cNvSpPr>
          <p:nvPr/>
        </p:nvSpPr>
        <p:spPr bwMode="auto">
          <a:xfrm>
            <a:off x="1701800" y="411163"/>
            <a:ext cx="3556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/>
              <a:t>СТАЖИРОВОЧНАЯ ПЛОЩАДКА </a:t>
            </a:r>
          </a:p>
          <a:p>
            <a:r>
              <a:rPr lang="ru-RU" sz="800" b="1"/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/>
              <a:t>для руководителей СРЦ</a:t>
            </a:r>
            <a:endParaRPr lang="ru-RU" sz="800" b="1"/>
          </a:p>
        </p:txBody>
      </p:sp>
      <p:sp>
        <p:nvSpPr>
          <p:cNvPr id="26640" name="Заголовок 1"/>
          <p:cNvSpPr txBox="1">
            <a:spLocks/>
          </p:cNvSpPr>
          <p:nvPr/>
        </p:nvSpPr>
        <p:spPr bwMode="auto">
          <a:xfrm>
            <a:off x="623888" y="1789113"/>
            <a:ext cx="11099800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>
                <a:latin typeface="Calibri Light" pitchFamily="34" charset="0"/>
              </a:rPr>
              <a:t>Цель:</a:t>
            </a:r>
          </a:p>
          <a:p>
            <a:pPr>
              <a:lnSpc>
                <a:spcPct val="90000"/>
              </a:lnSpc>
            </a:pPr>
            <a:r>
              <a:rPr lang="ru-RU" sz="2000">
                <a:latin typeface="Calibri Light" pitchFamily="34" charset="0"/>
              </a:rPr>
              <a:t>Гармонизация детско-родительских отношений</a:t>
            </a:r>
          </a:p>
          <a:p>
            <a:pPr>
              <a:lnSpc>
                <a:spcPct val="90000"/>
              </a:lnSpc>
            </a:pPr>
            <a:endParaRPr lang="ru-RU" sz="2000">
              <a:latin typeface="Calibri Light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2400" b="1">
                <a:latin typeface="Calibri Light" pitchFamily="34" charset="0"/>
              </a:rPr>
              <a:t>Задачи:</a:t>
            </a:r>
          </a:p>
          <a:p>
            <a:pPr>
              <a:lnSpc>
                <a:spcPct val="90000"/>
              </a:lnSpc>
            </a:pPr>
            <a:r>
              <a:rPr lang="ru-RU" sz="2000">
                <a:latin typeface="Calibri Light" pitchFamily="34" charset="0"/>
              </a:rPr>
              <a:t>1. Знакомство родителей с особенностями психологии детей раннего возраста</a:t>
            </a:r>
          </a:p>
          <a:p>
            <a:pPr>
              <a:lnSpc>
                <a:spcPct val="90000"/>
              </a:lnSpc>
            </a:pPr>
            <a:endParaRPr lang="ru-RU" sz="2000">
              <a:latin typeface="Calibri Light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2000">
                <a:latin typeface="Calibri Light" pitchFamily="34" charset="0"/>
              </a:rPr>
              <a:t>2. Освоение важнейших практических навыков эффективного взаимодействия с малышами</a:t>
            </a:r>
          </a:p>
          <a:p>
            <a:pPr>
              <a:lnSpc>
                <a:spcPct val="90000"/>
              </a:lnSpc>
            </a:pPr>
            <a:endParaRPr lang="ru-RU" sz="2000">
              <a:latin typeface="Calibri Light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2000">
                <a:latin typeface="Calibri Light" pitchFamily="34" charset="0"/>
              </a:rPr>
              <a:t>3. Формирование и укрепление отношений между родителями и детьми, основанными на чувстве взаимного доверия, принятия и хорошо сформированной надежной привязанности.</a:t>
            </a:r>
          </a:p>
          <a:p>
            <a:pPr>
              <a:lnSpc>
                <a:spcPct val="90000"/>
              </a:lnSpc>
            </a:pPr>
            <a:endParaRPr lang="ru-RU" sz="2000">
              <a:latin typeface="Calibri Light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2000">
                <a:latin typeface="Calibri Light" pitchFamily="34" charset="0"/>
              </a:rPr>
              <a:t>4. Выработка индивидуального эффективного стиля родительского поведения</a:t>
            </a:r>
          </a:p>
          <a:p>
            <a:pPr>
              <a:lnSpc>
                <a:spcPct val="90000"/>
              </a:lnSpc>
            </a:pPr>
            <a:endParaRPr lang="ru-RU" sz="2000">
              <a:latin typeface="Calibri Light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2000">
                <a:latin typeface="Calibri Light" pitchFamily="34" charset="0"/>
              </a:rPr>
              <a:t>5. Формирование навыков преодоления и разрешения конфликтного, "проблемного" поведения</a:t>
            </a:r>
          </a:p>
          <a:p>
            <a:pPr>
              <a:lnSpc>
                <a:spcPct val="90000"/>
              </a:lnSpc>
            </a:pPr>
            <a:endParaRPr lang="ru-RU" sz="2000">
              <a:latin typeface="Calibri Light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2000">
                <a:latin typeface="Calibri Light" pitchFamily="34" charset="0"/>
              </a:rPr>
              <a:t>6. Создание дополнительной возможности комфортного общения и обмена опытом для приемных и родных родителей.</a:t>
            </a:r>
          </a:p>
          <a:p>
            <a:pPr>
              <a:lnSpc>
                <a:spcPct val="90000"/>
              </a:lnSpc>
            </a:pPr>
            <a:endParaRPr lang="ru-RU" sz="2000">
              <a:latin typeface="Calibri Light" pitchFamily="34" charset="0"/>
            </a:endParaRPr>
          </a:p>
          <a:p>
            <a:pPr>
              <a:lnSpc>
                <a:spcPct val="90000"/>
              </a:lnSpc>
            </a:pPr>
            <a:endParaRPr lang="ru-RU" sz="2000">
              <a:latin typeface="Calibri Light" pitchFamily="34" charset="0"/>
            </a:endParaRPr>
          </a:p>
          <a:p>
            <a:pPr>
              <a:lnSpc>
                <a:spcPct val="90000"/>
              </a:lnSpc>
            </a:pPr>
            <a:endParaRPr lang="ru-RU" sz="2000">
              <a:latin typeface="Calibri Light" pitchFamily="34" charset="0"/>
            </a:endParaRPr>
          </a:p>
        </p:txBody>
      </p:sp>
      <p:sp>
        <p:nvSpPr>
          <p:cNvPr id="26641" name="Прямоугольник 2"/>
          <p:cNvSpPr>
            <a:spLocks noChangeArrowheads="1"/>
          </p:cNvSpPr>
          <p:nvPr/>
        </p:nvSpPr>
        <p:spPr bwMode="auto">
          <a:xfrm>
            <a:off x="623888" y="1155700"/>
            <a:ext cx="824071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100">
                <a:latin typeface="Arial Black" pitchFamily="34" charset="0"/>
              </a:rPr>
              <a:t>Своеобразная «Школа хорошего родителя»</a:t>
            </a:r>
          </a:p>
        </p:txBody>
      </p:sp>
      <p:graphicFrame>
        <p:nvGraphicFramePr>
          <p:cNvPr id="26636" name="Object 12"/>
          <p:cNvGraphicFramePr>
            <a:graphicFrameLocks noChangeAspect="1"/>
          </p:cNvGraphicFramePr>
          <p:nvPr/>
        </p:nvGraphicFramePr>
        <p:xfrm>
          <a:off x="581025" y="198438"/>
          <a:ext cx="923925" cy="800100"/>
        </p:xfrm>
        <a:graphic>
          <a:graphicData uri="http://schemas.openxmlformats.org/presentationml/2006/ole">
            <p:oleObj spid="_x0000_s26636" name="CorelDRAW" r:id="rId4" imgW="987840" imgH="855000" progId="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3" name="Рисунок 18"/>
          <p:cNvPicPr>
            <a:picLocks noChangeAspect="1"/>
          </p:cNvPicPr>
          <p:nvPr/>
        </p:nvPicPr>
        <p:blipFill>
          <a:blip r:embed="rId3"/>
          <a:srcRect l="5276"/>
          <a:stretch>
            <a:fillRect/>
          </a:stretch>
        </p:blipFill>
        <p:spPr bwMode="auto">
          <a:xfrm>
            <a:off x="-11113" y="0"/>
            <a:ext cx="12203113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D0F9E6-F244-4663-906C-FEB5A9C04BA9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27665" name="TextBox 9"/>
          <p:cNvSpPr txBox="1">
            <a:spLocks noChangeArrowheads="1"/>
          </p:cNvSpPr>
          <p:nvPr/>
        </p:nvSpPr>
        <p:spPr bwMode="auto">
          <a:xfrm>
            <a:off x="1701800" y="411163"/>
            <a:ext cx="3556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/>
              <a:t>СТАЖИРОВОЧНАЯ ПЛОЩАДКА </a:t>
            </a:r>
          </a:p>
          <a:p>
            <a:r>
              <a:rPr lang="ru-RU" sz="800" b="1"/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/>
              <a:t>для руководителей СРЦ</a:t>
            </a:r>
            <a:endParaRPr lang="ru-RU" sz="800" b="1"/>
          </a:p>
        </p:txBody>
      </p:sp>
      <p:sp>
        <p:nvSpPr>
          <p:cNvPr id="27666" name="Заголовок 1"/>
          <p:cNvSpPr txBox="1">
            <a:spLocks/>
          </p:cNvSpPr>
          <p:nvPr/>
        </p:nvSpPr>
        <p:spPr bwMode="auto">
          <a:xfrm>
            <a:off x="623888" y="2143125"/>
            <a:ext cx="11028362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>
                <a:latin typeface="Calibri Light" pitchFamily="34" charset="0"/>
              </a:rPr>
              <a:t>Ярославцева Татьяна Геннадиевна – психотерапевт, невролог, ведущий тренер теоретических семинаров для родителей. Проводит индивидуальные консультации для родителей.</a:t>
            </a:r>
          </a:p>
          <a:p>
            <a:pPr>
              <a:lnSpc>
                <a:spcPct val="90000"/>
              </a:lnSpc>
            </a:pPr>
            <a:endParaRPr lang="ru-RU" sz="2400">
              <a:latin typeface="Calibri Light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2400">
                <a:latin typeface="Calibri Light" pitchFamily="34" charset="0"/>
              </a:rPr>
              <a:t>Осипова Алла Владимировна – психолог, ведущий тренер практических занятий для пары «родитель-ребенок».</a:t>
            </a:r>
          </a:p>
        </p:txBody>
      </p:sp>
      <p:sp>
        <p:nvSpPr>
          <p:cNvPr id="27667" name="Прямоугольник 2"/>
          <p:cNvSpPr>
            <a:spLocks noChangeArrowheads="1"/>
          </p:cNvSpPr>
          <p:nvPr/>
        </p:nvSpPr>
        <p:spPr bwMode="auto">
          <a:xfrm>
            <a:off x="623888" y="1552575"/>
            <a:ext cx="824071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100">
                <a:latin typeface="Arial Black" pitchFamily="34" charset="0"/>
              </a:rPr>
              <a:t>Программу ведут два специалиста:</a:t>
            </a:r>
          </a:p>
        </p:txBody>
      </p:sp>
      <p:graphicFrame>
        <p:nvGraphicFramePr>
          <p:cNvPr id="27662" name="Object 14"/>
          <p:cNvGraphicFramePr>
            <a:graphicFrameLocks noChangeAspect="1"/>
          </p:cNvGraphicFramePr>
          <p:nvPr/>
        </p:nvGraphicFramePr>
        <p:xfrm>
          <a:off x="581025" y="198438"/>
          <a:ext cx="923925" cy="800100"/>
        </p:xfrm>
        <a:graphic>
          <a:graphicData uri="http://schemas.openxmlformats.org/presentationml/2006/ole">
            <p:oleObj spid="_x0000_s27662" name="CorelDRAW" r:id="rId4" imgW="987840" imgH="855000" progId="">
              <p:embed/>
            </p:oleObj>
          </a:graphicData>
        </a:graphic>
      </p:graphicFrame>
      <p:pic>
        <p:nvPicPr>
          <p:cNvPr id="27668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84925" y="4300538"/>
            <a:ext cx="3511550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9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85888" y="4325938"/>
            <a:ext cx="4187825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6" name="Рисунок 18"/>
          <p:cNvPicPr>
            <a:picLocks noChangeAspect="1"/>
          </p:cNvPicPr>
          <p:nvPr/>
        </p:nvPicPr>
        <p:blipFill>
          <a:blip r:embed="rId3"/>
          <a:srcRect l="5276"/>
          <a:stretch>
            <a:fillRect/>
          </a:stretch>
        </p:blipFill>
        <p:spPr bwMode="auto">
          <a:xfrm>
            <a:off x="-11113" y="0"/>
            <a:ext cx="12203113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1722F3-860C-4A17-9FD1-5944108265FF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28688" name="TextBox 9"/>
          <p:cNvSpPr txBox="1">
            <a:spLocks noChangeArrowheads="1"/>
          </p:cNvSpPr>
          <p:nvPr/>
        </p:nvSpPr>
        <p:spPr bwMode="auto">
          <a:xfrm>
            <a:off x="1701800" y="411163"/>
            <a:ext cx="3556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/>
              <a:t>СТАЖИРОВОЧНАЯ ПЛОЩАДКА </a:t>
            </a:r>
          </a:p>
          <a:p>
            <a:r>
              <a:rPr lang="ru-RU" sz="800" b="1"/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/>
              <a:t>для руководителей СРЦ</a:t>
            </a:r>
            <a:endParaRPr lang="ru-RU" sz="800" b="1"/>
          </a:p>
        </p:txBody>
      </p:sp>
      <p:graphicFrame>
        <p:nvGraphicFramePr>
          <p:cNvPr id="28685" name="Object 13"/>
          <p:cNvGraphicFramePr>
            <a:graphicFrameLocks noChangeAspect="1"/>
          </p:cNvGraphicFramePr>
          <p:nvPr/>
        </p:nvGraphicFramePr>
        <p:xfrm>
          <a:off x="581025" y="198438"/>
          <a:ext cx="923925" cy="800100"/>
        </p:xfrm>
        <a:graphic>
          <a:graphicData uri="http://schemas.openxmlformats.org/presentationml/2006/ole">
            <p:oleObj spid="_x0000_s28685" name="CorelDRAW" r:id="rId4" imgW="987840" imgH="855000" progId="">
              <p:embed/>
            </p:oleObj>
          </a:graphicData>
        </a:graphic>
      </p:graphicFrame>
      <p:sp>
        <p:nvSpPr>
          <p:cNvPr id="28689" name="Прямоугольник 2"/>
          <p:cNvSpPr>
            <a:spLocks noChangeArrowheads="1"/>
          </p:cNvSpPr>
          <p:nvPr/>
        </p:nvSpPr>
        <p:spPr bwMode="auto">
          <a:xfrm>
            <a:off x="800100" y="1836738"/>
            <a:ext cx="51435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Целевая группа:</a:t>
            </a:r>
          </a:p>
          <a:p>
            <a:r>
              <a:rPr lang="ru-RU">
                <a:latin typeface="Calibri" pitchFamily="34" charset="0"/>
              </a:rPr>
              <a:t>родные и приемные семьи с детьми от 1.5 – 4 лет («родитель-ребенок»)</a:t>
            </a: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r>
              <a:rPr lang="ru-RU" sz="2400" b="1">
                <a:latin typeface="Calibri" pitchFamily="34" charset="0"/>
              </a:rPr>
              <a:t>Сроки реализации 3 месяца:</a:t>
            </a:r>
          </a:p>
          <a:p>
            <a:endParaRPr lang="ru-RU">
              <a:latin typeface="Calibri" pitchFamily="34" charset="0"/>
            </a:endParaRPr>
          </a:p>
          <a:p>
            <a:r>
              <a:rPr lang="ru-RU">
                <a:latin typeface="Calibri" pitchFamily="34" charset="0"/>
              </a:rPr>
              <a:t>Один раз в месяц проходит теоретическое занятие для родителей, остальные занятия (раз в неделю)- практические для пар   «родитель-ребенок»</a:t>
            </a:r>
          </a:p>
        </p:txBody>
      </p:sp>
      <p:pic>
        <p:nvPicPr>
          <p:cNvPr id="2869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2288" y="2093913"/>
            <a:ext cx="42195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7" name="Рисунок 18"/>
          <p:cNvPicPr>
            <a:picLocks noChangeAspect="1"/>
          </p:cNvPicPr>
          <p:nvPr/>
        </p:nvPicPr>
        <p:blipFill>
          <a:blip r:embed="rId3"/>
          <a:srcRect l="5276"/>
          <a:stretch>
            <a:fillRect/>
          </a:stretch>
        </p:blipFill>
        <p:spPr bwMode="auto">
          <a:xfrm>
            <a:off x="-11113" y="0"/>
            <a:ext cx="12203113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0DD552-DE0A-40F5-ADE6-D1F785D193A6}" type="slidenum">
              <a:rPr lang="ru-RU"/>
              <a:pPr>
                <a:defRPr/>
              </a:pPr>
              <a:t>14</a:t>
            </a:fld>
            <a:endParaRPr lang="ru-RU"/>
          </a:p>
        </p:txBody>
      </p:sp>
      <p:sp>
        <p:nvSpPr>
          <p:cNvPr id="35849" name="TextBox 9"/>
          <p:cNvSpPr txBox="1">
            <a:spLocks noChangeArrowheads="1"/>
          </p:cNvSpPr>
          <p:nvPr/>
        </p:nvSpPr>
        <p:spPr bwMode="auto">
          <a:xfrm>
            <a:off x="1701800" y="411163"/>
            <a:ext cx="3556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/>
              <a:t>СТАЖИРОВОЧНАЯ ПЛОЩАДКА </a:t>
            </a:r>
          </a:p>
          <a:p>
            <a:r>
              <a:rPr lang="ru-RU" sz="800" b="1"/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/>
              <a:t>для руководителей СРЦ</a:t>
            </a:r>
            <a:endParaRPr lang="ru-RU" sz="800" b="1"/>
          </a:p>
        </p:txBody>
      </p:sp>
      <p:sp>
        <p:nvSpPr>
          <p:cNvPr id="35850" name="Заголовок 1"/>
          <p:cNvSpPr txBox="1">
            <a:spLocks/>
          </p:cNvSpPr>
          <p:nvPr/>
        </p:nvSpPr>
        <p:spPr bwMode="auto">
          <a:xfrm>
            <a:off x="688975" y="2074863"/>
            <a:ext cx="10463213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>
                <a:latin typeface="Calibri Light" pitchFamily="34" charset="0"/>
              </a:rPr>
              <a:t>Программы Зрелое Родительство (Mellow Parenting) — это группа программ, разработанная для оказания помощи в формировании гармоничных взаимоотношений между родителями и детьми.</a:t>
            </a:r>
          </a:p>
          <a:p>
            <a:pPr>
              <a:lnSpc>
                <a:spcPct val="90000"/>
              </a:lnSpc>
            </a:pPr>
            <a:endParaRPr lang="ru-RU" sz="2000">
              <a:latin typeface="Calibri Light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2000">
                <a:latin typeface="Calibri Light" pitchFamily="34" charset="0"/>
              </a:rPr>
              <a:t>В основе всех этих программ лежит теория привязанности.</a:t>
            </a:r>
          </a:p>
          <a:p>
            <a:pPr>
              <a:lnSpc>
                <a:spcPct val="90000"/>
              </a:lnSpc>
            </a:pPr>
            <a:endParaRPr lang="ru-RU" sz="2000">
              <a:latin typeface="Calibri Light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2000">
                <a:latin typeface="Calibri Light" pitchFamily="34" charset="0"/>
              </a:rPr>
              <a:t>При этом особое внимание уделяется вопросам передачи сложившихся типов привязанности и стилей взаимоотношений от поколения к поколению. Таким образом, если у родителя в раннем детстве были неудовлетворительные отношения с его воспитателями, ему сложнее будет установить хорошие отношения с социальными службами, партнерами и, конечно, с собственными детьми. </a:t>
            </a:r>
          </a:p>
          <a:p>
            <a:pPr>
              <a:lnSpc>
                <a:spcPct val="90000"/>
              </a:lnSpc>
            </a:pPr>
            <a:endParaRPr lang="ru-RU" sz="2000">
              <a:latin typeface="Calibri Light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2000">
                <a:latin typeface="Calibri Light" pitchFamily="34" charset="0"/>
              </a:rPr>
              <a:t>Однако важно знать, что характер привязанности родителя определяется не только тем, какое у него было детство, но и тем, насколько сам родитель смог осмыслить и переработать полученный в детстве опыт. Родители, пережившие непростое детство, могут всё равно развить так называемую «приобретенную» безопасность и уверенность.</a:t>
            </a:r>
          </a:p>
        </p:txBody>
      </p:sp>
      <p:graphicFrame>
        <p:nvGraphicFramePr>
          <p:cNvPr id="35846" name="Object 6"/>
          <p:cNvGraphicFramePr>
            <a:graphicFrameLocks noChangeAspect="1"/>
          </p:cNvGraphicFramePr>
          <p:nvPr/>
        </p:nvGraphicFramePr>
        <p:xfrm>
          <a:off x="581025" y="198438"/>
          <a:ext cx="923925" cy="800100"/>
        </p:xfrm>
        <a:graphic>
          <a:graphicData uri="http://schemas.openxmlformats.org/presentationml/2006/ole">
            <p:oleObj spid="_x0000_s35846" name="CorelDRAW" r:id="rId4" imgW="987840" imgH="855000" progId="">
              <p:embed/>
            </p:oleObj>
          </a:graphicData>
        </a:graphic>
      </p:graphicFrame>
      <p:sp>
        <p:nvSpPr>
          <p:cNvPr id="35851" name="TextBox 2"/>
          <p:cNvSpPr txBox="1">
            <a:spLocks noChangeArrowheads="1"/>
          </p:cNvSpPr>
          <p:nvPr/>
        </p:nvSpPr>
        <p:spPr bwMode="auto">
          <a:xfrm>
            <a:off x="688975" y="1336675"/>
            <a:ext cx="69072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За основу взята программа «</a:t>
            </a:r>
            <a:r>
              <a:rPr lang="en-US" sz="2400" b="1">
                <a:latin typeface="Calibri" pitchFamily="34" charset="0"/>
              </a:rPr>
              <a:t>Mellow Parenting</a:t>
            </a:r>
            <a:r>
              <a:rPr lang="ru-RU" sz="2400" b="1">
                <a:latin typeface="Calibri" pitchFamily="34" charset="0"/>
              </a:rPr>
              <a:t>»  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10" name="Рисунок 18"/>
          <p:cNvPicPr>
            <a:picLocks noChangeAspect="1"/>
          </p:cNvPicPr>
          <p:nvPr/>
        </p:nvPicPr>
        <p:blipFill>
          <a:blip r:embed="rId3"/>
          <a:srcRect l="5276"/>
          <a:stretch>
            <a:fillRect/>
          </a:stretch>
        </p:blipFill>
        <p:spPr bwMode="auto">
          <a:xfrm>
            <a:off x="-11113" y="0"/>
            <a:ext cx="12203113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F25458-222F-4718-8F91-0E6EA7EB4283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29712" name="TextBox 9"/>
          <p:cNvSpPr txBox="1">
            <a:spLocks noChangeArrowheads="1"/>
          </p:cNvSpPr>
          <p:nvPr/>
        </p:nvSpPr>
        <p:spPr bwMode="auto">
          <a:xfrm>
            <a:off x="1701800" y="411163"/>
            <a:ext cx="3556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/>
              <a:t>СТАЖИРОВОЧНАЯ ПЛОЩАДКА </a:t>
            </a:r>
          </a:p>
          <a:p>
            <a:r>
              <a:rPr lang="ru-RU" sz="800" b="1"/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/>
              <a:t>для руководителей СРЦ</a:t>
            </a:r>
            <a:endParaRPr lang="ru-RU" sz="800" b="1"/>
          </a:p>
        </p:txBody>
      </p:sp>
      <p:sp>
        <p:nvSpPr>
          <p:cNvPr id="29713" name="Заголовок 1"/>
          <p:cNvSpPr txBox="1">
            <a:spLocks/>
          </p:cNvSpPr>
          <p:nvPr/>
        </p:nvSpPr>
        <p:spPr bwMode="auto">
          <a:xfrm>
            <a:off x="623888" y="2074863"/>
            <a:ext cx="10169525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>
                <a:latin typeface="Calibri Light" pitchFamily="34" charset="0"/>
              </a:rPr>
              <a:t> 1.Особеннности развития детей раннего возраста.</a:t>
            </a:r>
          </a:p>
          <a:p>
            <a:pPr>
              <a:lnSpc>
                <a:spcPct val="90000"/>
              </a:lnSpc>
            </a:pPr>
            <a:r>
              <a:rPr lang="ru-RU" sz="2000">
                <a:latin typeface="Calibri Light" pitchFamily="34" charset="0"/>
              </a:rPr>
              <a:t>Закономерности. Основные потребности детей. Формирование привязанности.</a:t>
            </a:r>
          </a:p>
          <a:p>
            <a:pPr>
              <a:lnSpc>
                <a:spcPct val="90000"/>
              </a:lnSpc>
            </a:pPr>
            <a:endParaRPr lang="ru-RU" sz="2000">
              <a:latin typeface="Calibri Light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2000">
                <a:latin typeface="Calibri Light" pitchFamily="34" charset="0"/>
              </a:rPr>
              <a:t>2.Эмоциональное развитие в раннем возрасте. Эмоциональный интеллект. Связь эмоций детей и родителей.</a:t>
            </a:r>
          </a:p>
          <a:p>
            <a:pPr>
              <a:lnSpc>
                <a:spcPct val="90000"/>
              </a:lnSpc>
            </a:pPr>
            <a:endParaRPr lang="ru-RU" sz="2000">
              <a:latin typeface="Calibri Light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2000">
                <a:latin typeface="Calibri Light" pitchFamily="34" charset="0"/>
              </a:rPr>
              <a:t>3. Дисциплина и наказания. «Начни-поведение» (как формировать в ребенке «желательное поведение») и «Перестань-поведение» (контроль над «нежелательным»: агрессия, тревожность, истерики и др.).</a:t>
            </a:r>
          </a:p>
          <a:p>
            <a:pPr>
              <a:lnSpc>
                <a:spcPct val="90000"/>
              </a:lnSpc>
            </a:pPr>
            <a:endParaRPr lang="ru-RU" sz="2000">
              <a:latin typeface="Calibri Light" pitchFamily="34" charset="0"/>
            </a:endParaRPr>
          </a:p>
        </p:txBody>
      </p:sp>
      <p:sp>
        <p:nvSpPr>
          <p:cNvPr id="29714" name="Прямоугольник 2"/>
          <p:cNvSpPr>
            <a:spLocks noChangeArrowheads="1"/>
          </p:cNvSpPr>
          <p:nvPr/>
        </p:nvSpPr>
        <p:spPr bwMode="auto">
          <a:xfrm>
            <a:off x="623888" y="1552575"/>
            <a:ext cx="824071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100">
                <a:latin typeface="Arial Black" pitchFamily="34" charset="0"/>
              </a:rPr>
              <a:t>Темы групповых занятий-семинаров для родителей:</a:t>
            </a:r>
          </a:p>
        </p:txBody>
      </p:sp>
      <p:graphicFrame>
        <p:nvGraphicFramePr>
          <p:cNvPr id="29709" name="Object 13"/>
          <p:cNvGraphicFramePr>
            <a:graphicFrameLocks noChangeAspect="1"/>
          </p:cNvGraphicFramePr>
          <p:nvPr/>
        </p:nvGraphicFramePr>
        <p:xfrm>
          <a:off x="581025" y="198438"/>
          <a:ext cx="923925" cy="800100"/>
        </p:xfrm>
        <a:graphic>
          <a:graphicData uri="http://schemas.openxmlformats.org/presentationml/2006/ole">
            <p:oleObj spid="_x0000_s29709" name="CorelDRAW" r:id="rId4" imgW="987840" imgH="855000" progId="">
              <p:embed/>
            </p:oleObj>
          </a:graphicData>
        </a:graphic>
      </p:graphicFrame>
      <p:pic>
        <p:nvPicPr>
          <p:cNvPr id="29715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6838" y="4594225"/>
            <a:ext cx="40481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3" name="Рисунок 18"/>
          <p:cNvPicPr>
            <a:picLocks noChangeAspect="1"/>
          </p:cNvPicPr>
          <p:nvPr/>
        </p:nvPicPr>
        <p:blipFill>
          <a:blip r:embed="rId3"/>
          <a:srcRect l="5276"/>
          <a:stretch>
            <a:fillRect/>
          </a:stretch>
        </p:blipFill>
        <p:spPr bwMode="auto">
          <a:xfrm>
            <a:off x="-11113" y="0"/>
            <a:ext cx="12203113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33FE55-B18A-42BF-850B-81A807F85460}" type="slidenum">
              <a:rPr lang="ru-RU"/>
              <a:pPr>
                <a:defRPr/>
              </a:pPr>
              <a:t>16</a:t>
            </a:fld>
            <a:endParaRPr lang="ru-RU"/>
          </a:p>
        </p:txBody>
      </p:sp>
      <p:sp>
        <p:nvSpPr>
          <p:cNvPr id="30735" name="TextBox 9"/>
          <p:cNvSpPr txBox="1">
            <a:spLocks noChangeArrowheads="1"/>
          </p:cNvSpPr>
          <p:nvPr/>
        </p:nvSpPr>
        <p:spPr bwMode="auto">
          <a:xfrm>
            <a:off x="1701800" y="411163"/>
            <a:ext cx="3556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/>
              <a:t>СТАЖИРОВОЧНАЯ ПЛОЩАДКА </a:t>
            </a:r>
          </a:p>
          <a:p>
            <a:r>
              <a:rPr lang="ru-RU" sz="800" b="1"/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/>
              <a:t>для руководителей СРЦ</a:t>
            </a:r>
            <a:endParaRPr lang="ru-RU" sz="800" b="1"/>
          </a:p>
        </p:txBody>
      </p:sp>
      <p:sp>
        <p:nvSpPr>
          <p:cNvPr id="30736" name="Заголовок 1"/>
          <p:cNvSpPr txBox="1">
            <a:spLocks/>
          </p:cNvSpPr>
          <p:nvPr/>
        </p:nvSpPr>
        <p:spPr bwMode="auto">
          <a:xfrm>
            <a:off x="623888" y="1827213"/>
            <a:ext cx="10806112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>
                <a:latin typeface="Calibri Light" pitchFamily="34" charset="0"/>
              </a:rPr>
              <a:t>1. «Шеринг» (рассказ родителя о приятных событиях и достижениях, которые произошли с ребенком за неделю). Обсуждение актуальных вопросов участников.</a:t>
            </a:r>
          </a:p>
          <a:p>
            <a:pPr>
              <a:lnSpc>
                <a:spcPct val="90000"/>
              </a:lnSpc>
            </a:pPr>
            <a:endParaRPr lang="ru-RU" sz="2000">
              <a:latin typeface="Calibri Light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2000">
                <a:latin typeface="Calibri Light" pitchFamily="34" charset="0"/>
              </a:rPr>
              <a:t>2. Обсуждение родительского навыка, согласно теории «Mellow Parenting» </a:t>
            </a:r>
          </a:p>
          <a:p>
            <a:pPr>
              <a:lnSpc>
                <a:spcPct val="90000"/>
              </a:lnSpc>
            </a:pPr>
            <a:endParaRPr lang="ru-RU" sz="2000">
              <a:latin typeface="Calibri Light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2000">
                <a:latin typeface="Calibri Light" pitchFamily="34" charset="0"/>
              </a:rPr>
              <a:t>3. Пальчиковые, музыкальные игры и гимнастика.</a:t>
            </a:r>
          </a:p>
          <a:p>
            <a:pPr>
              <a:lnSpc>
                <a:spcPct val="90000"/>
              </a:lnSpc>
            </a:pPr>
            <a:endParaRPr lang="ru-RU" sz="2000">
              <a:latin typeface="Calibri Light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2000">
                <a:latin typeface="Calibri Light" pitchFamily="34" charset="0"/>
              </a:rPr>
              <a:t>4. «Рукоделки». Знакомство ребенка с разными материалами. Развитие мелкой моторики и умение владеть своим телом. Принятие родителями творчества ребенка.</a:t>
            </a:r>
          </a:p>
          <a:p>
            <a:pPr>
              <a:lnSpc>
                <a:spcPct val="90000"/>
              </a:lnSpc>
            </a:pPr>
            <a:endParaRPr lang="ru-RU" sz="2000">
              <a:latin typeface="Calibri Light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2000">
                <a:latin typeface="Calibri Light" pitchFamily="34" charset="0"/>
              </a:rPr>
              <a:t>5. «Беседка для родителей» – обсуждение конкретной проблемы или вопроса, предложенного самими родителями. Посещение детьми сенсорной комнаты.</a:t>
            </a:r>
          </a:p>
          <a:p>
            <a:pPr>
              <a:lnSpc>
                <a:spcPct val="90000"/>
              </a:lnSpc>
            </a:pPr>
            <a:endParaRPr lang="ru-RU" sz="2000">
              <a:latin typeface="Calibri Light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2000">
                <a:latin typeface="Calibri Light" pitchFamily="34" charset="0"/>
              </a:rPr>
              <a:t>6. Упражнение, направленное на тактильный контакт и ребенком. Релаксация. </a:t>
            </a:r>
          </a:p>
          <a:p>
            <a:pPr>
              <a:lnSpc>
                <a:spcPct val="90000"/>
              </a:lnSpc>
            </a:pPr>
            <a:endParaRPr lang="ru-RU" sz="2000">
              <a:latin typeface="Calibri Light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2000">
                <a:latin typeface="Calibri Light" pitchFamily="34" charset="0"/>
              </a:rPr>
              <a:t>7. Завершение занятия. Обсуждение содержания следующей встречи</a:t>
            </a:r>
          </a:p>
        </p:txBody>
      </p:sp>
      <p:sp>
        <p:nvSpPr>
          <p:cNvPr id="30737" name="Прямоугольник 2"/>
          <p:cNvSpPr>
            <a:spLocks noChangeArrowheads="1"/>
          </p:cNvSpPr>
          <p:nvPr/>
        </p:nvSpPr>
        <p:spPr bwMode="auto">
          <a:xfrm>
            <a:off x="623888" y="1344613"/>
            <a:ext cx="824071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100">
                <a:latin typeface="Arial Black" pitchFamily="34" charset="0"/>
              </a:rPr>
              <a:t>Структура практических занятий:</a:t>
            </a:r>
          </a:p>
        </p:txBody>
      </p:sp>
      <p:graphicFrame>
        <p:nvGraphicFramePr>
          <p:cNvPr id="30732" name="Object 12"/>
          <p:cNvGraphicFramePr>
            <a:graphicFrameLocks noChangeAspect="1"/>
          </p:cNvGraphicFramePr>
          <p:nvPr/>
        </p:nvGraphicFramePr>
        <p:xfrm>
          <a:off x="581025" y="198438"/>
          <a:ext cx="923925" cy="800100"/>
        </p:xfrm>
        <a:graphic>
          <a:graphicData uri="http://schemas.openxmlformats.org/presentationml/2006/ole">
            <p:oleObj spid="_x0000_s30732" name="CorelDRAW" r:id="rId4" imgW="987840" imgH="855000" progId="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60" name="Рисунок 18"/>
          <p:cNvPicPr>
            <a:picLocks noChangeAspect="1"/>
          </p:cNvPicPr>
          <p:nvPr/>
        </p:nvPicPr>
        <p:blipFill>
          <a:blip r:embed="rId3"/>
          <a:srcRect l="5276"/>
          <a:stretch>
            <a:fillRect/>
          </a:stretch>
        </p:blipFill>
        <p:spPr bwMode="auto">
          <a:xfrm>
            <a:off x="-11113" y="0"/>
            <a:ext cx="12203113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A3B75E-18F4-40B4-99B5-09E5A45C3AF9}" type="slidenum">
              <a:rPr lang="ru-RU"/>
              <a:pPr>
                <a:defRPr/>
              </a:pPr>
              <a:t>17</a:t>
            </a:fld>
            <a:endParaRPr lang="ru-RU"/>
          </a:p>
        </p:txBody>
      </p:sp>
      <p:sp>
        <p:nvSpPr>
          <p:cNvPr id="31762" name="TextBox 9"/>
          <p:cNvSpPr txBox="1">
            <a:spLocks noChangeArrowheads="1"/>
          </p:cNvSpPr>
          <p:nvPr/>
        </p:nvSpPr>
        <p:spPr bwMode="auto">
          <a:xfrm>
            <a:off x="1701800" y="411163"/>
            <a:ext cx="3556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/>
              <a:t>СТАЖИРОВОЧНАЯ ПЛОЩАДКА </a:t>
            </a:r>
          </a:p>
          <a:p>
            <a:r>
              <a:rPr lang="ru-RU" sz="800" b="1"/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/>
              <a:t>для руководителей СРЦ</a:t>
            </a:r>
            <a:endParaRPr lang="ru-RU" sz="800" b="1"/>
          </a:p>
        </p:txBody>
      </p:sp>
      <p:sp>
        <p:nvSpPr>
          <p:cNvPr id="31763" name="Заголовок 1"/>
          <p:cNvSpPr txBox="1">
            <a:spLocks/>
          </p:cNvSpPr>
          <p:nvPr/>
        </p:nvSpPr>
        <p:spPr bwMode="auto">
          <a:xfrm>
            <a:off x="330200" y="1824038"/>
            <a:ext cx="7375525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>
                <a:latin typeface="Calibri Light" pitchFamily="34" charset="0"/>
              </a:rPr>
              <a:t>Для закрепления пройденного на занятиях материала родители на каждом занятии получают раздаточные материалы с кратким описанием изученной компетенции и домашним заданием, направленным на ее закрепление.</a:t>
            </a:r>
          </a:p>
          <a:p>
            <a:pPr>
              <a:lnSpc>
                <a:spcPct val="90000"/>
              </a:lnSpc>
            </a:pPr>
            <a:endParaRPr lang="ru-RU" sz="2400">
              <a:latin typeface="Calibri Light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2400">
                <a:latin typeface="Calibri Light" pitchFamily="34" charset="0"/>
              </a:rPr>
              <a:t>Для сбора материалов программы оформляются раздаточные папки</a:t>
            </a:r>
          </a:p>
        </p:txBody>
      </p:sp>
      <p:graphicFrame>
        <p:nvGraphicFramePr>
          <p:cNvPr id="31759" name="Object 15"/>
          <p:cNvGraphicFramePr>
            <a:graphicFrameLocks noChangeAspect="1"/>
          </p:cNvGraphicFramePr>
          <p:nvPr/>
        </p:nvGraphicFramePr>
        <p:xfrm>
          <a:off x="581025" y="198438"/>
          <a:ext cx="923925" cy="800100"/>
        </p:xfrm>
        <a:graphic>
          <a:graphicData uri="http://schemas.openxmlformats.org/presentationml/2006/ole">
            <p:oleObj spid="_x0000_s31759" name="CorelDRAW" r:id="rId4" imgW="987840" imgH="855000" progId="">
              <p:embed/>
            </p:oleObj>
          </a:graphicData>
        </a:graphic>
      </p:graphicFrame>
      <p:pic>
        <p:nvPicPr>
          <p:cNvPr id="31764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99413" y="1824038"/>
            <a:ext cx="381635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5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44975" y="4257675"/>
            <a:ext cx="3201988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82" name="Рисунок 18"/>
          <p:cNvPicPr>
            <a:picLocks noChangeAspect="1"/>
          </p:cNvPicPr>
          <p:nvPr/>
        </p:nvPicPr>
        <p:blipFill>
          <a:blip r:embed="rId3"/>
          <a:srcRect l="5276"/>
          <a:stretch>
            <a:fillRect/>
          </a:stretch>
        </p:blipFill>
        <p:spPr bwMode="auto">
          <a:xfrm>
            <a:off x="-11113" y="0"/>
            <a:ext cx="12203113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C1434-8B0A-44EC-B8A9-4C875270AEEB}" type="slidenum">
              <a:rPr lang="ru-RU"/>
              <a:pPr>
                <a:defRPr/>
              </a:pPr>
              <a:t>18</a:t>
            </a:fld>
            <a:endParaRPr lang="ru-RU"/>
          </a:p>
        </p:txBody>
      </p:sp>
      <p:sp>
        <p:nvSpPr>
          <p:cNvPr id="32784" name="TextBox 9"/>
          <p:cNvSpPr txBox="1">
            <a:spLocks noChangeArrowheads="1"/>
          </p:cNvSpPr>
          <p:nvPr/>
        </p:nvSpPr>
        <p:spPr bwMode="auto">
          <a:xfrm>
            <a:off x="1701800" y="411163"/>
            <a:ext cx="3556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/>
              <a:t>СТАЖИРОВОЧНАЯ ПЛОЩАДКА </a:t>
            </a:r>
          </a:p>
          <a:p>
            <a:r>
              <a:rPr lang="ru-RU" sz="800" b="1"/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/>
              <a:t>для руководителей СРЦ</a:t>
            </a:r>
            <a:endParaRPr lang="ru-RU" sz="800" b="1"/>
          </a:p>
        </p:txBody>
      </p:sp>
      <p:graphicFrame>
        <p:nvGraphicFramePr>
          <p:cNvPr id="32781" name="Object 13"/>
          <p:cNvGraphicFramePr>
            <a:graphicFrameLocks noChangeAspect="1"/>
          </p:cNvGraphicFramePr>
          <p:nvPr/>
        </p:nvGraphicFramePr>
        <p:xfrm>
          <a:off x="581025" y="198438"/>
          <a:ext cx="923925" cy="800100"/>
        </p:xfrm>
        <a:graphic>
          <a:graphicData uri="http://schemas.openxmlformats.org/presentationml/2006/ole">
            <p:oleObj spid="_x0000_s32781" name="CorelDRAW" r:id="rId4" imgW="987840" imgH="855000" progId="">
              <p:embed/>
            </p:oleObj>
          </a:graphicData>
        </a:graphic>
      </p:graphicFrame>
      <p:sp>
        <p:nvSpPr>
          <p:cNvPr id="32785" name="Прямоугольник 2"/>
          <p:cNvSpPr>
            <a:spLocks noChangeArrowheads="1"/>
          </p:cNvSpPr>
          <p:nvPr/>
        </p:nvSpPr>
        <p:spPr bwMode="auto">
          <a:xfrm>
            <a:off x="571500" y="1222375"/>
            <a:ext cx="7642225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В рамках программы проводится анкетирование ( на входе и выходе), входящее и итоговое тестирование родителей опросником Чернич «Шкала родительских трудностей». </a:t>
            </a:r>
          </a:p>
          <a:p>
            <a:r>
              <a:rPr lang="ru-RU" sz="2400">
                <a:latin typeface="Calibri" pitchFamily="34" charset="0"/>
              </a:rPr>
              <a:t>Также на протяжении курса проходит оценка уровня психологической зрелости ребенка с последующей выдачей рекомендаций в случае необходимости коррекции (шкалы KID&lt;R&gt; и RCDI-2000).</a:t>
            </a:r>
          </a:p>
          <a:p>
            <a:endParaRPr lang="ru-RU" sz="2400">
              <a:latin typeface="Calibri" pitchFamily="34" charset="0"/>
            </a:endParaRPr>
          </a:p>
          <a:p>
            <a:endParaRPr lang="ru-RU" sz="2400">
              <a:latin typeface="Calibri" pitchFamily="34" charset="0"/>
            </a:endParaRPr>
          </a:p>
          <a:p>
            <a:r>
              <a:rPr lang="ru-RU" sz="2400">
                <a:latin typeface="Calibri" pitchFamily="34" charset="0"/>
              </a:rPr>
              <a:t>При желании (необходимости) участники программы могут получить</a:t>
            </a:r>
          </a:p>
          <a:p>
            <a:r>
              <a:rPr lang="ru-RU" sz="2400">
                <a:latin typeface="Calibri" pitchFamily="34" charset="0"/>
              </a:rPr>
              <a:t>индивидуальные консультации педагога-психолога, психотерапевта, невролога.</a:t>
            </a:r>
          </a:p>
        </p:txBody>
      </p:sp>
      <p:pic>
        <p:nvPicPr>
          <p:cNvPr id="32786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13763" y="1444625"/>
            <a:ext cx="2957512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7" name="Рисунок 18"/>
          <p:cNvPicPr>
            <a:picLocks noChangeAspect="1"/>
          </p:cNvPicPr>
          <p:nvPr/>
        </p:nvPicPr>
        <p:blipFill>
          <a:blip r:embed="rId3"/>
          <a:srcRect l="5276"/>
          <a:stretch>
            <a:fillRect/>
          </a:stretch>
        </p:blipFill>
        <p:spPr bwMode="auto">
          <a:xfrm>
            <a:off x="-11113" y="0"/>
            <a:ext cx="12203113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C85C06-3F70-4594-B755-6CABC8AD261A}" type="slidenum">
              <a:rPr lang="ru-RU"/>
              <a:pPr>
                <a:defRPr/>
              </a:pPr>
              <a:t>19</a:t>
            </a:fld>
            <a:endParaRPr lang="ru-RU"/>
          </a:p>
        </p:txBody>
      </p:sp>
      <p:sp>
        <p:nvSpPr>
          <p:cNvPr id="33809" name="TextBox 9"/>
          <p:cNvSpPr txBox="1">
            <a:spLocks noChangeArrowheads="1"/>
          </p:cNvSpPr>
          <p:nvPr/>
        </p:nvSpPr>
        <p:spPr bwMode="auto">
          <a:xfrm>
            <a:off x="1701800" y="411163"/>
            <a:ext cx="3556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/>
              <a:t>СТАЖИРОВОЧНАЯ ПЛОЩАДКА </a:t>
            </a:r>
          </a:p>
          <a:p>
            <a:r>
              <a:rPr lang="ru-RU" sz="800" b="1"/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/>
              <a:t>для руководителей СРЦ</a:t>
            </a:r>
            <a:endParaRPr lang="ru-RU" sz="800" b="1"/>
          </a:p>
        </p:txBody>
      </p:sp>
      <p:sp>
        <p:nvSpPr>
          <p:cNvPr id="33810" name="Заголовок 1"/>
          <p:cNvSpPr txBox="1">
            <a:spLocks/>
          </p:cNvSpPr>
          <p:nvPr/>
        </p:nvSpPr>
        <p:spPr bwMode="auto">
          <a:xfrm>
            <a:off x="623888" y="1373188"/>
            <a:ext cx="10626725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2400">
                <a:latin typeface="Calibri Light" pitchFamily="34" charset="0"/>
              </a:rPr>
              <a:t>Все семьи, посещающие занятия, участвуют в больших праздниках «Аистенка».</a:t>
            </a:r>
          </a:p>
          <a:p>
            <a:pPr algn="ctr">
              <a:lnSpc>
                <a:spcPct val="90000"/>
              </a:lnSpc>
            </a:pPr>
            <a:endParaRPr lang="ru-RU" sz="2400">
              <a:latin typeface="Calibri Light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2400">
                <a:latin typeface="Calibri Light" pitchFamily="34" charset="0"/>
              </a:rPr>
              <a:t>Для родителей участие в масштабных семейных праздниках рассматривается как возможность тренировки и применения на практике (под присмотром специалистов) полученных знаний и навыков.</a:t>
            </a:r>
          </a:p>
        </p:txBody>
      </p:sp>
      <p:graphicFrame>
        <p:nvGraphicFramePr>
          <p:cNvPr id="33806" name="Object 14"/>
          <p:cNvGraphicFramePr>
            <a:graphicFrameLocks noChangeAspect="1"/>
          </p:cNvGraphicFramePr>
          <p:nvPr/>
        </p:nvGraphicFramePr>
        <p:xfrm>
          <a:off x="581025" y="198438"/>
          <a:ext cx="923925" cy="800100"/>
        </p:xfrm>
        <a:graphic>
          <a:graphicData uri="http://schemas.openxmlformats.org/presentationml/2006/ole">
            <p:oleObj spid="_x0000_s33806" name="CorelDRAW" r:id="rId4" imgW="987840" imgH="855000" progId="">
              <p:embed/>
            </p:oleObj>
          </a:graphicData>
        </a:graphic>
      </p:graphicFrame>
      <p:pic>
        <p:nvPicPr>
          <p:cNvPr id="33811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27438" y="3217863"/>
            <a:ext cx="4926012" cy="328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1" name="Picture 40" descr="Z:\Матрена\ГДП\фото от Аллы ГДП\IMG_48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50100" y="3497263"/>
            <a:ext cx="5041900" cy="336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22" name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313" y="207963"/>
            <a:ext cx="6246812" cy="738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Овал 14"/>
          <p:cNvSpPr/>
          <p:nvPr/>
        </p:nvSpPr>
        <p:spPr>
          <a:xfrm>
            <a:off x="2398713" y="808038"/>
            <a:ext cx="2228850" cy="2228850"/>
          </a:xfrm>
          <a:prstGeom prst="ellipse">
            <a:avLst/>
          </a:prstGeom>
          <a:solidFill>
            <a:srgbClr val="E33024"/>
          </a:soli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24" name="Заголовок 1"/>
          <p:cNvSpPr txBox="1">
            <a:spLocks/>
          </p:cNvSpPr>
          <p:nvPr/>
        </p:nvSpPr>
        <p:spPr bwMode="auto">
          <a:xfrm>
            <a:off x="7345363" y="2312988"/>
            <a:ext cx="4214812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1500"/>
              <a:t>Межрегиональная общественная организация по содействию семьям </a:t>
            </a:r>
            <a:br>
              <a:rPr lang="ru-RU" altLang="ru-RU" sz="1500"/>
            </a:br>
            <a:r>
              <a:rPr lang="ru-RU" altLang="ru-RU" sz="1500"/>
              <a:t>с детьми в трудной жизненной ситуации</a:t>
            </a:r>
          </a:p>
        </p:txBody>
      </p:sp>
      <p:sp>
        <p:nvSpPr>
          <p:cNvPr id="22" name="Подзаголовок 2"/>
          <p:cNvSpPr txBox="1">
            <a:spLocks/>
          </p:cNvSpPr>
          <p:nvPr/>
        </p:nvSpPr>
        <p:spPr>
          <a:xfrm>
            <a:off x="7215188" y="1830388"/>
            <a:ext cx="4427537" cy="538162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«АИСТЕНОК»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6" name="Прямоугольник 2"/>
          <p:cNvSpPr>
            <a:spLocks noChangeArrowheads="1"/>
          </p:cNvSpPr>
          <p:nvPr/>
        </p:nvSpPr>
        <p:spPr bwMode="auto">
          <a:xfrm>
            <a:off x="2217738" y="3408363"/>
            <a:ext cx="38782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>
                <a:solidFill>
                  <a:schemeClr val="bg1"/>
                </a:solidFill>
                <a:latin typeface="Arial Black" pitchFamily="34" charset="0"/>
              </a:rPr>
              <a:t>МОДЕЛЬ СЕМЕЙНОГО РЕСУРСНОГО ЦЕНТРА</a:t>
            </a:r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8EA717-60EE-4C7D-B7A7-E702C6F5B29C}" type="slidenum">
              <a:rPr lang="ru-RU"/>
              <a:pPr>
                <a:defRPr/>
              </a:pPr>
              <a:t>2</a:t>
            </a:fld>
            <a:endParaRPr lang="ru-RU"/>
          </a:p>
        </p:txBody>
      </p:sp>
      <p:grpSp>
        <p:nvGrpSpPr>
          <p:cNvPr id="2128" name="Группа 24"/>
          <p:cNvGrpSpPr>
            <a:grpSpLocks/>
          </p:cNvGrpSpPr>
          <p:nvPr/>
        </p:nvGrpSpPr>
        <p:grpSpPr bwMode="auto">
          <a:xfrm>
            <a:off x="6657975" y="119063"/>
            <a:ext cx="5202238" cy="963612"/>
            <a:chOff x="3626920" y="1168939"/>
            <a:chExt cx="5201338" cy="964661"/>
          </a:xfrm>
        </p:grpSpPr>
        <p:pic>
          <p:nvPicPr>
            <p:cNvPr id="2129" name="Рисунок 25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26920" y="1168939"/>
              <a:ext cx="694723" cy="860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30" name="Рисунок 26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956896" y="1599328"/>
              <a:ext cx="998029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31" name="Рисунок 27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755673" y="1599328"/>
              <a:ext cx="1072585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32" name="Рисунок 28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463775" y="1427399"/>
              <a:ext cx="783049" cy="706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118" name="Object 70"/>
          <p:cNvGraphicFramePr>
            <a:graphicFrameLocks noChangeAspect="1"/>
          </p:cNvGraphicFramePr>
          <p:nvPr/>
        </p:nvGraphicFramePr>
        <p:xfrm>
          <a:off x="6134100" y="2157413"/>
          <a:ext cx="922338" cy="800100"/>
        </p:xfrm>
        <a:graphic>
          <a:graphicData uri="http://schemas.openxmlformats.org/presentationml/2006/ole">
            <p:oleObj spid="_x0000_s2118" name="CorelDRAW" r:id="rId9" imgW="987840" imgH="855000" progId="">
              <p:embed/>
            </p:oleObj>
          </a:graphicData>
        </a:graphic>
      </p:graphicFrame>
      <p:graphicFrame>
        <p:nvGraphicFramePr>
          <p:cNvPr id="2119" name="Object 71"/>
          <p:cNvGraphicFramePr>
            <a:graphicFrameLocks noChangeAspect="1"/>
          </p:cNvGraphicFramePr>
          <p:nvPr/>
        </p:nvGraphicFramePr>
        <p:xfrm>
          <a:off x="7624763" y="2598738"/>
          <a:ext cx="4619625" cy="4303712"/>
        </p:xfrm>
        <a:graphic>
          <a:graphicData uri="http://schemas.openxmlformats.org/presentationml/2006/ole">
            <p:oleObj spid="_x0000_s2119" name="CorelDRAW" r:id="rId10" imgW="4667760" imgH="4341600" progId="">
              <p:embed/>
            </p:oleObj>
          </a:graphicData>
        </a:graphic>
      </p:graphicFrame>
      <p:graphicFrame>
        <p:nvGraphicFramePr>
          <p:cNvPr id="2120" name="Object 72"/>
          <p:cNvGraphicFramePr>
            <a:graphicFrameLocks noChangeAspect="1"/>
          </p:cNvGraphicFramePr>
          <p:nvPr/>
        </p:nvGraphicFramePr>
        <p:xfrm>
          <a:off x="1036638" y="5832475"/>
          <a:ext cx="1049337" cy="1327150"/>
        </p:xfrm>
        <a:graphic>
          <a:graphicData uri="http://schemas.openxmlformats.org/presentationml/2006/ole">
            <p:oleObj spid="_x0000_s2120" name="CorelDRAW" r:id="rId11" imgW="1144080" imgH="14450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30" name="Рисунок 18"/>
          <p:cNvPicPr>
            <a:picLocks noChangeAspect="1"/>
          </p:cNvPicPr>
          <p:nvPr/>
        </p:nvPicPr>
        <p:blipFill>
          <a:blip r:embed="rId3"/>
          <a:srcRect l="5276"/>
          <a:stretch>
            <a:fillRect/>
          </a:stretch>
        </p:blipFill>
        <p:spPr bwMode="auto">
          <a:xfrm>
            <a:off x="-11113" y="0"/>
            <a:ext cx="12203113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1D455-0AB3-4F82-8D97-082075DC9FD0}" type="slidenum">
              <a:rPr lang="ru-RU"/>
              <a:pPr>
                <a:defRPr/>
              </a:pPr>
              <a:t>20</a:t>
            </a:fld>
            <a:endParaRPr lang="ru-RU"/>
          </a:p>
        </p:txBody>
      </p:sp>
      <p:sp>
        <p:nvSpPr>
          <p:cNvPr id="34832" name="TextBox 9"/>
          <p:cNvSpPr txBox="1">
            <a:spLocks noChangeArrowheads="1"/>
          </p:cNvSpPr>
          <p:nvPr/>
        </p:nvSpPr>
        <p:spPr bwMode="auto">
          <a:xfrm>
            <a:off x="1701800" y="411163"/>
            <a:ext cx="3556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/>
              <a:t>СТАЖИРОВОЧНАЯ ПЛОЩАДКА </a:t>
            </a:r>
          </a:p>
          <a:p>
            <a:r>
              <a:rPr lang="ru-RU" sz="800" b="1"/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/>
              <a:t>для руководителей СРЦ</a:t>
            </a:r>
            <a:endParaRPr lang="ru-RU" sz="800" b="1"/>
          </a:p>
        </p:txBody>
      </p:sp>
      <p:sp>
        <p:nvSpPr>
          <p:cNvPr id="34833" name="Заголовок 1"/>
          <p:cNvSpPr txBox="1">
            <a:spLocks/>
          </p:cNvSpPr>
          <p:nvPr/>
        </p:nvSpPr>
        <p:spPr bwMode="auto">
          <a:xfrm>
            <a:off x="493713" y="1781175"/>
            <a:ext cx="9891712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>
                <a:latin typeface="Calibri Light" pitchFamily="34" charset="0"/>
              </a:rPr>
              <a:t>1. Повышение уровня знаний родителей в детской психологии раннего возраста;</a:t>
            </a:r>
          </a:p>
          <a:p>
            <a:pPr>
              <a:lnSpc>
                <a:spcPct val="90000"/>
              </a:lnSpc>
            </a:pPr>
            <a:endParaRPr lang="ru-RU" sz="2000">
              <a:latin typeface="Calibri Light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2000">
                <a:latin typeface="Calibri Light" pitchFamily="34" charset="0"/>
              </a:rPr>
              <a:t>2. Освоение навыков эффективного взаимодействия с малышами;</a:t>
            </a:r>
          </a:p>
          <a:p>
            <a:pPr>
              <a:lnSpc>
                <a:spcPct val="90000"/>
              </a:lnSpc>
            </a:pPr>
            <a:endParaRPr lang="ru-RU" sz="2000">
              <a:latin typeface="Calibri Light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2000">
                <a:latin typeface="Calibri Light" pitchFamily="34" charset="0"/>
              </a:rPr>
              <a:t>3. Формирование и укрепление отношений между родителями и детьми, основанными на чувстве взаимного доверия, принятия и хорошо сформированной надежной привязанности.</a:t>
            </a:r>
          </a:p>
          <a:p>
            <a:pPr>
              <a:lnSpc>
                <a:spcPct val="90000"/>
              </a:lnSpc>
            </a:pPr>
            <a:endParaRPr lang="ru-RU" sz="2000">
              <a:latin typeface="Calibri Light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2000">
                <a:latin typeface="Calibri Light" pitchFamily="34" charset="0"/>
              </a:rPr>
              <a:t>4. Выработка индивидуального эффективного стиля родительского </a:t>
            </a:r>
          </a:p>
          <a:p>
            <a:pPr>
              <a:lnSpc>
                <a:spcPct val="90000"/>
              </a:lnSpc>
            </a:pPr>
            <a:r>
              <a:rPr lang="ru-RU" sz="2000">
                <a:latin typeface="Calibri Light" pitchFamily="34" charset="0"/>
              </a:rPr>
              <a:t>поведения;</a:t>
            </a:r>
          </a:p>
          <a:p>
            <a:pPr>
              <a:lnSpc>
                <a:spcPct val="90000"/>
              </a:lnSpc>
            </a:pPr>
            <a:endParaRPr lang="ru-RU" sz="2000">
              <a:latin typeface="Calibri Light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2000">
                <a:latin typeface="Calibri Light" pitchFamily="34" charset="0"/>
              </a:rPr>
              <a:t>5. Освоение навыков разрешения конфликтов с детьми;</a:t>
            </a:r>
          </a:p>
          <a:p>
            <a:pPr>
              <a:lnSpc>
                <a:spcPct val="90000"/>
              </a:lnSpc>
            </a:pPr>
            <a:endParaRPr lang="ru-RU" sz="2000">
              <a:latin typeface="Calibri Light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2000">
                <a:latin typeface="Calibri Light" pitchFamily="34" charset="0"/>
              </a:rPr>
              <a:t>6. Общение и обмен опытом для приемных и родных родителе</a:t>
            </a:r>
          </a:p>
        </p:txBody>
      </p:sp>
      <p:sp>
        <p:nvSpPr>
          <p:cNvPr id="34834" name="Прямоугольник 2"/>
          <p:cNvSpPr>
            <a:spLocks noChangeArrowheads="1"/>
          </p:cNvSpPr>
          <p:nvPr/>
        </p:nvSpPr>
        <p:spPr bwMode="auto">
          <a:xfrm>
            <a:off x="623888" y="1174750"/>
            <a:ext cx="824071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100">
                <a:latin typeface="Arial Black" pitchFamily="34" charset="0"/>
              </a:rPr>
              <a:t>Ожидаемые результаты:</a:t>
            </a:r>
          </a:p>
        </p:txBody>
      </p:sp>
      <p:graphicFrame>
        <p:nvGraphicFramePr>
          <p:cNvPr id="34829" name="Object 13"/>
          <p:cNvGraphicFramePr>
            <a:graphicFrameLocks noChangeAspect="1"/>
          </p:cNvGraphicFramePr>
          <p:nvPr/>
        </p:nvGraphicFramePr>
        <p:xfrm>
          <a:off x="581025" y="198438"/>
          <a:ext cx="923925" cy="800100"/>
        </p:xfrm>
        <a:graphic>
          <a:graphicData uri="http://schemas.openxmlformats.org/presentationml/2006/ole">
            <p:oleObj spid="_x0000_s34829" name="CorelDRAW" r:id="rId4" imgW="987840" imgH="855000" progId="">
              <p:embed/>
            </p:oleObj>
          </a:graphicData>
        </a:graphic>
      </p:graphicFrame>
      <p:pic>
        <p:nvPicPr>
          <p:cNvPr id="34835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21638" y="3771900"/>
            <a:ext cx="3975100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6" name="Рисунок 21"/>
          <p:cNvPicPr>
            <a:picLocks noChangeAspect="1"/>
          </p:cNvPicPr>
          <p:nvPr/>
        </p:nvPicPr>
        <p:blipFill>
          <a:blip r:embed="rId4"/>
          <a:srcRect l="5276"/>
          <a:stretch>
            <a:fillRect/>
          </a:stretch>
        </p:blipFill>
        <p:spPr bwMode="auto">
          <a:xfrm>
            <a:off x="-11113" y="0"/>
            <a:ext cx="12203113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3777C-787F-42E8-952D-35FF6ACCE332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17500" y="2290763"/>
            <a:ext cx="2230438" cy="2228850"/>
          </a:xfrm>
          <a:prstGeom prst="ellipse">
            <a:avLst/>
          </a:prstGeom>
          <a:solidFill>
            <a:srgbClr val="FFE8D1"/>
          </a:soli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23888" y="2503488"/>
            <a:ext cx="4037012" cy="39909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ru-RU" alt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70" name="Прямоугольник 2"/>
          <p:cNvSpPr>
            <a:spLocks noChangeArrowheads="1"/>
          </p:cNvSpPr>
          <p:nvPr/>
        </p:nvSpPr>
        <p:spPr bwMode="auto">
          <a:xfrm>
            <a:off x="623888" y="1552575"/>
            <a:ext cx="8240712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100">
                <a:latin typeface="Arial Black" pitchFamily="34" charset="0"/>
              </a:rPr>
              <a:t>Группа дневного пребывания </a:t>
            </a:r>
          </a:p>
          <a:p>
            <a:r>
              <a:rPr lang="ru-RU" altLang="ru-RU" sz="2100">
                <a:latin typeface="Arial Black" pitchFamily="34" charset="0"/>
              </a:rPr>
              <a:t>для детей, не имеющих путевки в детский сад, </a:t>
            </a:r>
          </a:p>
          <a:p>
            <a:r>
              <a:rPr lang="ru-RU" altLang="ru-RU" sz="2100">
                <a:latin typeface="Arial Black" pitchFamily="34" charset="0"/>
              </a:rPr>
              <a:t>чьи родители:</a:t>
            </a:r>
          </a:p>
          <a:p>
            <a:endParaRPr lang="ru-RU" altLang="ru-RU" sz="2100">
              <a:latin typeface="Arial Black" pitchFamily="34" charset="0"/>
            </a:endParaRPr>
          </a:p>
        </p:txBody>
      </p:sp>
      <p:sp>
        <p:nvSpPr>
          <p:cNvPr id="23571" name="TextBox 16"/>
          <p:cNvSpPr txBox="1">
            <a:spLocks noChangeArrowheads="1"/>
          </p:cNvSpPr>
          <p:nvPr/>
        </p:nvSpPr>
        <p:spPr bwMode="auto">
          <a:xfrm>
            <a:off x="650875" y="2957513"/>
            <a:ext cx="419576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000" b="1">
                <a:latin typeface="Calibri" pitchFamily="34" charset="0"/>
              </a:rPr>
              <a:t>малообеспеченные;</a:t>
            </a:r>
          </a:p>
          <a:p>
            <a:pPr>
              <a:buFont typeface="Arial" charset="0"/>
              <a:buChar char="•"/>
            </a:pPr>
            <a:r>
              <a:rPr lang="ru-RU" sz="2000" b="1">
                <a:latin typeface="Calibri" pitchFamily="34" charset="0"/>
              </a:rPr>
              <a:t>одинокие родители (опекуны);</a:t>
            </a:r>
          </a:p>
          <a:p>
            <a:pPr>
              <a:buFont typeface="Arial" charset="0"/>
              <a:buChar char="•"/>
            </a:pPr>
            <a:r>
              <a:rPr lang="ru-RU" sz="2000" b="1">
                <a:latin typeface="Calibri" pitchFamily="34" charset="0"/>
              </a:rPr>
              <a:t>семьи в кризисной ситуации;</a:t>
            </a:r>
          </a:p>
          <a:p>
            <a:pPr>
              <a:buFont typeface="Arial" charset="0"/>
              <a:buChar char="•"/>
            </a:pPr>
            <a:r>
              <a:rPr lang="ru-RU" sz="2000" b="1">
                <a:latin typeface="Calibri" pitchFamily="34" charset="0"/>
              </a:rPr>
              <a:t>семьи, проживающие в кризисном отделении Аистенка</a:t>
            </a:r>
          </a:p>
          <a:p>
            <a:pPr>
              <a:spcBef>
                <a:spcPts val="1200"/>
              </a:spcBef>
            </a:pPr>
            <a:endParaRPr lang="ru-RU" sz="1400">
              <a:latin typeface="Calibri" pitchFamily="34" charset="0"/>
            </a:endParaRPr>
          </a:p>
        </p:txBody>
      </p:sp>
      <p:sp>
        <p:nvSpPr>
          <p:cNvPr id="23572" name="TextBox 19"/>
          <p:cNvSpPr txBox="1">
            <a:spLocks noChangeArrowheads="1"/>
          </p:cNvSpPr>
          <p:nvPr/>
        </p:nvSpPr>
        <p:spPr bwMode="auto">
          <a:xfrm>
            <a:off x="1701800" y="411163"/>
            <a:ext cx="3556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/>
              <a:t>СТАЖИРОВОЧНАЯ ПЛОЩАДКА </a:t>
            </a:r>
          </a:p>
          <a:p>
            <a:r>
              <a:rPr lang="ru-RU" sz="800" b="1"/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/>
              <a:t>для руководителей СРЦ</a:t>
            </a:r>
            <a:endParaRPr lang="ru-RU" sz="800" b="1"/>
          </a:p>
        </p:txBody>
      </p:sp>
      <p:graphicFrame>
        <p:nvGraphicFramePr>
          <p:cNvPr id="23565" name="Object 13"/>
          <p:cNvGraphicFramePr>
            <a:graphicFrameLocks noChangeAspect="1"/>
          </p:cNvGraphicFramePr>
          <p:nvPr/>
        </p:nvGraphicFramePr>
        <p:xfrm>
          <a:off x="581025" y="198438"/>
          <a:ext cx="923925" cy="800100"/>
        </p:xfrm>
        <a:graphic>
          <a:graphicData uri="http://schemas.openxmlformats.org/presentationml/2006/ole">
            <p:oleObj spid="_x0000_s23565" name="CorelDRAW" r:id="rId5" imgW="987840" imgH="855000" progId="">
              <p:embed/>
            </p:oleObj>
          </a:graphicData>
        </a:graphic>
      </p:graphicFrame>
      <p:pic>
        <p:nvPicPr>
          <p:cNvPr id="23573" name="Picture 3" descr="Z:\Матрена\ГДП\фото от Аллы ГДП\P112048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0288" y="2493963"/>
            <a:ext cx="48260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2" name="Рисунок 21"/>
          <p:cNvPicPr>
            <a:picLocks noChangeAspect="1"/>
          </p:cNvPicPr>
          <p:nvPr/>
        </p:nvPicPr>
        <p:blipFill>
          <a:blip r:embed="rId4"/>
          <a:srcRect l="5276"/>
          <a:stretch>
            <a:fillRect/>
          </a:stretch>
        </p:blipFill>
        <p:spPr bwMode="auto">
          <a:xfrm>
            <a:off x="-11113" y="0"/>
            <a:ext cx="12203113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04DBF-1DDE-4E6F-A852-8F5891802963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17500" y="2290763"/>
            <a:ext cx="2230438" cy="2228850"/>
          </a:xfrm>
          <a:prstGeom prst="ellipse">
            <a:avLst/>
          </a:prstGeom>
          <a:solidFill>
            <a:srgbClr val="FFE8D1"/>
          </a:soli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23888" y="2503488"/>
            <a:ext cx="4037012" cy="39909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ru-RU" alt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46" name="Прямоугольник 2"/>
          <p:cNvSpPr>
            <a:spLocks noChangeArrowheads="1"/>
          </p:cNvSpPr>
          <p:nvPr/>
        </p:nvSpPr>
        <p:spPr bwMode="auto">
          <a:xfrm>
            <a:off x="623888" y="1552575"/>
            <a:ext cx="8240712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100">
                <a:latin typeface="Arial Black" pitchFamily="34" charset="0"/>
              </a:rPr>
              <a:t>Группа работает с 2012 года</a:t>
            </a:r>
          </a:p>
          <a:p>
            <a:endParaRPr lang="ru-RU" altLang="ru-RU" sz="2100">
              <a:latin typeface="Arial Black" pitchFamily="34" charset="0"/>
            </a:endParaRPr>
          </a:p>
        </p:txBody>
      </p:sp>
      <p:sp>
        <p:nvSpPr>
          <p:cNvPr id="22547" name="TextBox 16"/>
          <p:cNvSpPr txBox="1">
            <a:spLocks noChangeArrowheads="1"/>
          </p:cNvSpPr>
          <p:nvPr/>
        </p:nvSpPr>
        <p:spPr bwMode="auto">
          <a:xfrm>
            <a:off x="525463" y="5330825"/>
            <a:ext cx="10848975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</a:rPr>
              <a:t>Пока дети посещают группу, их родители делают все возможное, чтобы выйти из трудной жизненной ситуации  (решают вопросы с документами, жильем, устраиваются на работу, посещают консультации психолога, юриста и т.д.)</a:t>
            </a:r>
            <a:endParaRPr lang="ru-RU" sz="2000" b="1">
              <a:latin typeface="Calibri" pitchFamily="34" charset="0"/>
            </a:endParaRPr>
          </a:p>
          <a:p>
            <a:endParaRPr lang="ru-RU" sz="2000" b="1"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endParaRPr lang="ru-RU" sz="1400">
              <a:latin typeface="Calibri" pitchFamily="34" charset="0"/>
            </a:endParaRPr>
          </a:p>
        </p:txBody>
      </p:sp>
      <p:sp>
        <p:nvSpPr>
          <p:cNvPr id="22548" name="TextBox 19"/>
          <p:cNvSpPr txBox="1">
            <a:spLocks noChangeArrowheads="1"/>
          </p:cNvSpPr>
          <p:nvPr/>
        </p:nvSpPr>
        <p:spPr bwMode="auto">
          <a:xfrm>
            <a:off x="1701800" y="411163"/>
            <a:ext cx="3556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/>
              <a:t>СТАЖИРОВОЧНАЯ ПЛОЩАДКА </a:t>
            </a:r>
          </a:p>
          <a:p>
            <a:r>
              <a:rPr lang="ru-RU" sz="800" b="1"/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/>
              <a:t>для руководителей СРЦ</a:t>
            </a:r>
            <a:endParaRPr lang="ru-RU" sz="800" b="1"/>
          </a:p>
        </p:txBody>
      </p:sp>
      <p:graphicFrame>
        <p:nvGraphicFramePr>
          <p:cNvPr id="22541" name="Object 13"/>
          <p:cNvGraphicFramePr>
            <a:graphicFrameLocks noChangeAspect="1"/>
          </p:cNvGraphicFramePr>
          <p:nvPr/>
        </p:nvGraphicFramePr>
        <p:xfrm>
          <a:off x="581025" y="198438"/>
          <a:ext cx="923925" cy="800100"/>
        </p:xfrm>
        <a:graphic>
          <a:graphicData uri="http://schemas.openxmlformats.org/presentationml/2006/ole">
            <p:oleObj spid="_x0000_s22541" name="CorelDRAW" r:id="rId5" imgW="987840" imgH="855000" progId="">
              <p:embed/>
            </p:oleObj>
          </a:graphicData>
        </a:graphic>
      </p:graphicFrame>
      <p:pic>
        <p:nvPicPr>
          <p:cNvPr id="22549" name="Picture 4" descr="C:\Users\Владелец\Downloads\DSC0494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8013" y="2295525"/>
            <a:ext cx="3649662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0" name="Picture 6" descr="Z:\Матрена\ГДП\фото от Аллы ГДП\DSC_0399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BCC4B9"/>
              </a:clrFrom>
              <a:clrTo>
                <a:srgbClr val="BCC4B9">
                  <a:alpha val="0"/>
                </a:srgbClr>
              </a:clrTo>
            </a:clrChange>
            <a:lum bright="10000" contrast="20000"/>
          </a:blip>
          <a:srcRect/>
          <a:stretch>
            <a:fillRect/>
          </a:stretch>
        </p:blipFill>
        <p:spPr bwMode="auto">
          <a:xfrm>
            <a:off x="4329113" y="2263775"/>
            <a:ext cx="4359275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1" name="Picture 9" descr="C:\Users\Владелец\Downloads\DSC0496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763000" y="2279650"/>
            <a:ext cx="2828925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8" name="Рисунок 22"/>
          <p:cNvPicPr>
            <a:picLocks noChangeAspect="1"/>
          </p:cNvPicPr>
          <p:nvPr/>
        </p:nvPicPr>
        <p:blipFill>
          <a:blip r:embed="rId3"/>
          <a:srcRect l="5276"/>
          <a:stretch>
            <a:fillRect/>
          </a:stretch>
        </p:blipFill>
        <p:spPr bwMode="auto">
          <a:xfrm>
            <a:off x="-11113" y="0"/>
            <a:ext cx="12203113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73833-52EC-44F4-8FD5-C2C671FBB403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4160" name="Прямоугольник 2"/>
          <p:cNvSpPr>
            <a:spLocks noChangeArrowheads="1"/>
          </p:cNvSpPr>
          <p:nvPr/>
        </p:nvSpPr>
        <p:spPr bwMode="auto">
          <a:xfrm>
            <a:off x="623888" y="1552575"/>
            <a:ext cx="8240712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100">
                <a:latin typeface="Arial Black" pitchFamily="34" charset="0"/>
              </a:rPr>
              <a:t>Группа рассчитана на 10 человек</a:t>
            </a:r>
          </a:p>
          <a:p>
            <a:r>
              <a:rPr lang="ru-RU" altLang="ru-RU" sz="2100">
                <a:latin typeface="Arial Black" pitchFamily="34" charset="0"/>
              </a:rPr>
              <a:t>Возраст детей от 2 до 7 лет</a:t>
            </a:r>
          </a:p>
        </p:txBody>
      </p:sp>
      <p:sp>
        <p:nvSpPr>
          <p:cNvPr id="4161" name="TextBox 20"/>
          <p:cNvSpPr txBox="1">
            <a:spLocks noChangeArrowheads="1"/>
          </p:cNvSpPr>
          <p:nvPr/>
        </p:nvSpPr>
        <p:spPr bwMode="auto">
          <a:xfrm>
            <a:off x="1701800" y="411163"/>
            <a:ext cx="3556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/>
              <a:t>СТАЖИРОВОЧНАЯ ПЛОЩАДКА </a:t>
            </a:r>
          </a:p>
          <a:p>
            <a:r>
              <a:rPr lang="ru-RU" sz="800" b="1"/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/>
              <a:t>для руководителей СРЦ</a:t>
            </a:r>
            <a:endParaRPr lang="ru-RU" sz="800" b="1"/>
          </a:p>
        </p:txBody>
      </p:sp>
      <p:graphicFrame>
        <p:nvGraphicFramePr>
          <p:cNvPr id="4155" name="Object 59"/>
          <p:cNvGraphicFramePr>
            <a:graphicFrameLocks noChangeAspect="1"/>
          </p:cNvGraphicFramePr>
          <p:nvPr/>
        </p:nvGraphicFramePr>
        <p:xfrm>
          <a:off x="581025" y="198438"/>
          <a:ext cx="923925" cy="800100"/>
        </p:xfrm>
        <a:graphic>
          <a:graphicData uri="http://schemas.openxmlformats.org/presentationml/2006/ole">
            <p:oleObj spid="_x0000_s4155" name="CorelDRAW" r:id="rId4" imgW="987840" imgH="855000" progId="">
              <p:embed/>
            </p:oleObj>
          </a:graphicData>
        </a:graphic>
      </p:graphicFrame>
      <p:pic>
        <p:nvPicPr>
          <p:cNvPr id="4162" name="Picture 26" descr="C:\Users\Владелец\Downloads\DSC0487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72213" y="2547938"/>
            <a:ext cx="5046662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63" name="Picture 27" descr="Z:\Матрена\ГДП\фото от Аллы ГДП\IMG_1498.JPG"/>
          <p:cNvPicPr>
            <a:picLocks noChangeAspect="1" noChangeArrowheads="1"/>
          </p:cNvPicPr>
          <p:nvPr/>
        </p:nvPicPr>
        <p:blipFill>
          <a:blip r:embed="rId6">
            <a:lum bright="10000" contrast="10000"/>
          </a:blip>
          <a:srcRect/>
          <a:stretch>
            <a:fillRect/>
          </a:stretch>
        </p:blipFill>
        <p:spPr bwMode="auto">
          <a:xfrm>
            <a:off x="947738" y="2524125"/>
            <a:ext cx="5029200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156" name="Object 60"/>
          <p:cNvGraphicFramePr>
            <a:graphicFrameLocks noChangeAspect="1"/>
          </p:cNvGraphicFramePr>
          <p:nvPr/>
        </p:nvGraphicFramePr>
        <p:xfrm>
          <a:off x="731838" y="5053013"/>
          <a:ext cx="1050925" cy="1327150"/>
        </p:xfrm>
        <a:graphic>
          <a:graphicData uri="http://schemas.openxmlformats.org/presentationml/2006/ole">
            <p:oleObj spid="_x0000_s4156" name="CorelDRAW" r:id="rId7" imgW="1144080" imgH="1445040" progId="">
              <p:embed/>
            </p:oleObj>
          </a:graphicData>
        </a:graphic>
      </p:graphicFrame>
      <p:graphicFrame>
        <p:nvGraphicFramePr>
          <p:cNvPr id="4157" name="Object 61"/>
          <p:cNvGraphicFramePr>
            <a:graphicFrameLocks noChangeAspect="1"/>
          </p:cNvGraphicFramePr>
          <p:nvPr/>
        </p:nvGraphicFramePr>
        <p:xfrm>
          <a:off x="642938" y="5081588"/>
          <a:ext cx="1050925" cy="1328737"/>
        </p:xfrm>
        <a:graphic>
          <a:graphicData uri="http://schemas.openxmlformats.org/presentationml/2006/ole">
            <p:oleObj spid="_x0000_s4157" name="CorelDRAW" r:id="rId8" imgW="1144080" imgH="1445040" progId="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9" name="Рисунок 18"/>
          <p:cNvPicPr>
            <a:picLocks noChangeAspect="1"/>
          </p:cNvPicPr>
          <p:nvPr/>
        </p:nvPicPr>
        <p:blipFill>
          <a:blip r:embed="rId3"/>
          <a:srcRect l="5276"/>
          <a:stretch>
            <a:fillRect/>
          </a:stretch>
        </p:blipFill>
        <p:spPr bwMode="auto">
          <a:xfrm>
            <a:off x="-11113" y="0"/>
            <a:ext cx="12203113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42DB7-46BF-4F0E-A048-745E5EE9FA64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5161" name="TextBox 9"/>
          <p:cNvSpPr txBox="1">
            <a:spLocks noChangeArrowheads="1"/>
          </p:cNvSpPr>
          <p:nvPr/>
        </p:nvSpPr>
        <p:spPr bwMode="auto">
          <a:xfrm>
            <a:off x="1701800" y="411163"/>
            <a:ext cx="3556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/>
              <a:t>СТАЖИРОВОЧНАЯ ПЛОЩАДКА </a:t>
            </a:r>
          </a:p>
          <a:p>
            <a:r>
              <a:rPr lang="ru-RU" sz="800" b="1"/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/>
              <a:t>для руководителей СРЦ</a:t>
            </a:r>
            <a:endParaRPr lang="ru-RU" sz="800" b="1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971925" y="2246313"/>
            <a:ext cx="4818063" cy="14176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sz="2400" dirty="0" smtClean="0">
                <a:latin typeface="+mn-lt"/>
              </a:rPr>
              <a:t> заявление;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ru-RU" sz="2400" dirty="0" smtClean="0">
              <a:latin typeface="+mn-l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latin typeface="+mn-lt"/>
              </a:rPr>
              <a:t>- договор;</a:t>
            </a:r>
          </a:p>
          <a:p>
            <a:pPr fontAlgn="auto">
              <a:spcAft>
                <a:spcPts val="0"/>
              </a:spcAft>
              <a:defRPr/>
            </a:pPr>
            <a:endParaRPr lang="ru-RU" sz="2400" dirty="0" smtClean="0">
              <a:latin typeface="+mn-lt"/>
            </a:endParaRP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sz="2400" dirty="0" smtClean="0">
                <a:latin typeface="+mn-lt"/>
              </a:rPr>
              <a:t> анкета;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ru-RU" sz="2400" dirty="0" smtClean="0">
              <a:latin typeface="+mn-l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latin typeface="+mn-lt"/>
              </a:rPr>
              <a:t>- согласие на обработку персональных данных;</a:t>
            </a:r>
          </a:p>
          <a:p>
            <a:pPr fontAlgn="auto">
              <a:spcAft>
                <a:spcPts val="0"/>
              </a:spcAft>
              <a:defRPr/>
            </a:pPr>
            <a:endParaRPr lang="ru-RU" sz="2400" dirty="0" smtClean="0">
              <a:latin typeface="+mn-l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latin typeface="+mn-lt"/>
              </a:rPr>
              <a:t>- справка на ребенка от педиатра, об </a:t>
            </a:r>
            <a:r>
              <a:rPr lang="ru-RU" sz="2400" dirty="0" err="1" smtClean="0">
                <a:latin typeface="+mn-lt"/>
              </a:rPr>
              <a:t>эпид</a:t>
            </a:r>
            <a:r>
              <a:rPr lang="ru-RU" sz="2400" dirty="0" smtClean="0">
                <a:latin typeface="+mn-lt"/>
              </a:rPr>
              <a:t>. благополучии адреса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/>
              <a:t/>
            </a:r>
            <a:br>
              <a:rPr lang="ru-RU" sz="1400" dirty="0" smtClean="0"/>
            </a:br>
            <a:endParaRPr lang="ru-RU" altLang="ru-RU" sz="1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63" name="Прямоугольник 2"/>
          <p:cNvSpPr>
            <a:spLocks noChangeArrowheads="1"/>
          </p:cNvSpPr>
          <p:nvPr/>
        </p:nvSpPr>
        <p:spPr bwMode="auto">
          <a:xfrm>
            <a:off x="623888" y="1552575"/>
            <a:ext cx="91249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100">
                <a:latin typeface="Arial Black" pitchFamily="34" charset="0"/>
              </a:rPr>
              <a:t>Документы, необходимые для приема ребенка в группу</a:t>
            </a:r>
          </a:p>
        </p:txBody>
      </p:sp>
      <p:graphicFrame>
        <p:nvGraphicFramePr>
          <p:cNvPr id="5157" name="Object 37"/>
          <p:cNvGraphicFramePr>
            <a:graphicFrameLocks noChangeAspect="1"/>
          </p:cNvGraphicFramePr>
          <p:nvPr/>
        </p:nvGraphicFramePr>
        <p:xfrm>
          <a:off x="581025" y="198438"/>
          <a:ext cx="923925" cy="800100"/>
        </p:xfrm>
        <a:graphic>
          <a:graphicData uri="http://schemas.openxmlformats.org/presentationml/2006/ole">
            <p:oleObj spid="_x0000_s5157" name="CorelDRAW" r:id="rId4" imgW="987840" imgH="855000" progId="">
              <p:embed/>
            </p:oleObj>
          </a:graphicData>
        </a:graphic>
      </p:graphicFrame>
      <p:graphicFrame>
        <p:nvGraphicFramePr>
          <p:cNvPr id="5158" name="Object 38"/>
          <p:cNvGraphicFramePr>
            <a:graphicFrameLocks noChangeAspect="1"/>
          </p:cNvGraphicFramePr>
          <p:nvPr/>
        </p:nvGraphicFramePr>
        <p:xfrm>
          <a:off x="1941513" y="2943225"/>
          <a:ext cx="1497012" cy="1893888"/>
        </p:xfrm>
        <a:graphic>
          <a:graphicData uri="http://schemas.openxmlformats.org/presentationml/2006/ole">
            <p:oleObj spid="_x0000_s5158" name="CorelDRAW" r:id="rId5" imgW="1144080" imgH="1445040" progId="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8" name="Рисунок 18"/>
          <p:cNvPicPr>
            <a:picLocks noChangeAspect="1"/>
          </p:cNvPicPr>
          <p:nvPr/>
        </p:nvPicPr>
        <p:blipFill>
          <a:blip r:embed="rId3"/>
          <a:srcRect l="5276"/>
          <a:stretch>
            <a:fillRect/>
          </a:stretch>
        </p:blipFill>
        <p:spPr bwMode="auto">
          <a:xfrm>
            <a:off x="-11113" y="0"/>
            <a:ext cx="12203113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6902BF-DAC1-402B-96E0-F979EA4A7050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21520" name="TextBox 9"/>
          <p:cNvSpPr txBox="1">
            <a:spLocks noChangeArrowheads="1"/>
          </p:cNvSpPr>
          <p:nvPr/>
        </p:nvSpPr>
        <p:spPr bwMode="auto">
          <a:xfrm>
            <a:off x="1701800" y="411163"/>
            <a:ext cx="3556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/>
              <a:t>СТАЖИРОВОЧНАЯ ПЛОЩАДКА </a:t>
            </a:r>
          </a:p>
          <a:p>
            <a:r>
              <a:rPr lang="ru-RU" sz="800" b="1"/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/>
              <a:t>для руководителей СРЦ</a:t>
            </a:r>
            <a:endParaRPr lang="ru-RU" sz="800" b="1"/>
          </a:p>
        </p:txBody>
      </p:sp>
      <p:sp>
        <p:nvSpPr>
          <p:cNvPr id="21521" name="Заголовок 1"/>
          <p:cNvSpPr txBox="1">
            <a:spLocks/>
          </p:cNvSpPr>
          <p:nvPr/>
        </p:nvSpPr>
        <p:spPr bwMode="auto">
          <a:xfrm>
            <a:off x="623888" y="2074863"/>
            <a:ext cx="938688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>
                <a:latin typeface="Calibri Light" pitchFamily="34" charset="0"/>
              </a:rPr>
              <a:t>Воспитателем проводятся: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ru-RU" sz="2000">
                <a:latin typeface="Calibri Light" pitchFamily="34" charset="0"/>
              </a:rPr>
              <a:t> творческие занятия (лепка, рисование, музицирование и т.д.)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ru-RU" sz="2000">
                <a:latin typeface="Calibri Light" pitchFamily="34" charset="0"/>
              </a:rPr>
              <a:t> зарядка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ru-RU" sz="2000">
                <a:latin typeface="Calibri Light" pitchFamily="34" charset="0"/>
              </a:rPr>
              <a:t> прогулки в хорошую погоду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ru-RU" sz="2000">
                <a:latin typeface="Calibri Light" pitchFamily="34" charset="0"/>
              </a:rPr>
              <a:t> игровая деятельность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ru-RU" sz="2000">
                <a:latin typeface="Calibri Light" pitchFamily="34" charset="0"/>
              </a:rPr>
              <a:t> дидактические игры</a:t>
            </a:r>
          </a:p>
        </p:txBody>
      </p:sp>
      <p:sp>
        <p:nvSpPr>
          <p:cNvPr id="21522" name="Прямоугольник 2"/>
          <p:cNvSpPr>
            <a:spLocks noChangeArrowheads="1"/>
          </p:cNvSpPr>
          <p:nvPr/>
        </p:nvSpPr>
        <p:spPr bwMode="auto">
          <a:xfrm>
            <a:off x="623888" y="1552575"/>
            <a:ext cx="824071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100">
                <a:latin typeface="Arial Black" pitchFamily="34" charset="0"/>
              </a:rPr>
              <a:t>За детьми осуществляется присмотр и уход</a:t>
            </a:r>
          </a:p>
        </p:txBody>
      </p:sp>
      <p:graphicFrame>
        <p:nvGraphicFramePr>
          <p:cNvPr id="21517" name="Object 13"/>
          <p:cNvGraphicFramePr>
            <a:graphicFrameLocks noChangeAspect="1"/>
          </p:cNvGraphicFramePr>
          <p:nvPr/>
        </p:nvGraphicFramePr>
        <p:xfrm>
          <a:off x="581025" y="198438"/>
          <a:ext cx="923925" cy="800100"/>
        </p:xfrm>
        <a:graphic>
          <a:graphicData uri="http://schemas.openxmlformats.org/presentationml/2006/ole">
            <p:oleObj spid="_x0000_s21517" name="CorelDRAW" r:id="rId4" imgW="987840" imgH="855000" progId="">
              <p:embed/>
            </p:oleObj>
          </a:graphicData>
        </a:graphic>
      </p:graphicFrame>
      <p:pic>
        <p:nvPicPr>
          <p:cNvPr id="21523" name="Picture 3" descr="Z:\Матрена\ГДП\фото от Аллы ГДП\DSCN2292.JPG"/>
          <p:cNvPicPr>
            <a:picLocks noChangeAspect="1" noChangeArrowheads="1"/>
          </p:cNvPicPr>
          <p:nvPr/>
        </p:nvPicPr>
        <p:blipFill>
          <a:blip r:embed="rId5">
            <a:lum bright="10000" contrast="20000"/>
          </a:blip>
          <a:srcRect/>
          <a:stretch>
            <a:fillRect/>
          </a:stretch>
        </p:blipFill>
        <p:spPr bwMode="auto">
          <a:xfrm>
            <a:off x="763588" y="3879850"/>
            <a:ext cx="3343275" cy="250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4" name="Picture 4" descr="Z:\Матрена\ГДП\фото от Аллы ГДП\IMG_6291.JPG"/>
          <p:cNvPicPr>
            <a:picLocks noChangeAspect="1" noChangeArrowheads="1"/>
          </p:cNvPicPr>
          <p:nvPr/>
        </p:nvPicPr>
        <p:blipFill>
          <a:blip r:embed="rId6">
            <a:lum bright="10000" contrast="20000"/>
          </a:blip>
          <a:srcRect/>
          <a:stretch>
            <a:fillRect/>
          </a:stretch>
        </p:blipFill>
        <p:spPr bwMode="auto">
          <a:xfrm>
            <a:off x="4322763" y="3851275"/>
            <a:ext cx="3768725" cy="251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5" name="Picture 5" descr="Z:\Матрена\ГДП\фото от Аллы ГДП\DSCN2249.JPG"/>
          <p:cNvPicPr>
            <a:picLocks noChangeAspect="1" noChangeArrowheads="1"/>
          </p:cNvPicPr>
          <p:nvPr/>
        </p:nvPicPr>
        <p:blipFill>
          <a:blip r:embed="rId7">
            <a:lum bright="10000" contrast="20000"/>
          </a:blip>
          <a:srcRect/>
          <a:stretch>
            <a:fillRect/>
          </a:stretch>
        </p:blipFill>
        <p:spPr bwMode="auto">
          <a:xfrm>
            <a:off x="8299450" y="3897313"/>
            <a:ext cx="3302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14" name="Рисунок 22"/>
          <p:cNvPicPr>
            <a:picLocks noChangeAspect="1"/>
          </p:cNvPicPr>
          <p:nvPr/>
        </p:nvPicPr>
        <p:blipFill>
          <a:blip r:embed="rId3"/>
          <a:srcRect l="5276"/>
          <a:stretch>
            <a:fillRect/>
          </a:stretch>
        </p:blipFill>
        <p:spPr bwMode="auto">
          <a:xfrm>
            <a:off x="-11113" y="0"/>
            <a:ext cx="12203113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FA6F5-AC6E-4B57-9138-F73DC139E7F0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24616" name="Прямоугольник 2"/>
          <p:cNvSpPr>
            <a:spLocks noChangeArrowheads="1"/>
          </p:cNvSpPr>
          <p:nvPr/>
        </p:nvSpPr>
        <p:spPr bwMode="auto">
          <a:xfrm>
            <a:off x="623888" y="1552575"/>
            <a:ext cx="104140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100">
                <a:latin typeface="Arial Black" pitchFamily="34" charset="0"/>
              </a:rPr>
              <a:t>С детьми занимаются логопед и детский психолог</a:t>
            </a:r>
          </a:p>
        </p:txBody>
      </p:sp>
      <p:sp>
        <p:nvSpPr>
          <p:cNvPr id="24617" name="TextBox 20"/>
          <p:cNvSpPr txBox="1">
            <a:spLocks noChangeArrowheads="1"/>
          </p:cNvSpPr>
          <p:nvPr/>
        </p:nvSpPr>
        <p:spPr bwMode="auto">
          <a:xfrm>
            <a:off x="1701800" y="411163"/>
            <a:ext cx="3556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/>
              <a:t>СТАЖИРОВОЧНАЯ ПЛОЩАДКА </a:t>
            </a:r>
          </a:p>
          <a:p>
            <a:r>
              <a:rPr lang="ru-RU" sz="800" b="1"/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/>
              <a:t>для руководителей СРЦ</a:t>
            </a:r>
            <a:endParaRPr lang="ru-RU" sz="800" b="1"/>
          </a:p>
        </p:txBody>
      </p:sp>
      <p:graphicFrame>
        <p:nvGraphicFramePr>
          <p:cNvPr id="24611" name="Object 35"/>
          <p:cNvGraphicFramePr>
            <a:graphicFrameLocks noChangeAspect="1"/>
          </p:cNvGraphicFramePr>
          <p:nvPr/>
        </p:nvGraphicFramePr>
        <p:xfrm>
          <a:off x="581025" y="198438"/>
          <a:ext cx="923925" cy="800100"/>
        </p:xfrm>
        <a:graphic>
          <a:graphicData uri="http://schemas.openxmlformats.org/presentationml/2006/ole">
            <p:oleObj spid="_x0000_s24611" name="CorelDRAW" r:id="rId4" imgW="987840" imgH="855000" progId="">
              <p:embed/>
            </p:oleObj>
          </a:graphicData>
        </a:graphic>
      </p:graphicFrame>
      <p:graphicFrame>
        <p:nvGraphicFramePr>
          <p:cNvPr id="24612" name="Object 36"/>
          <p:cNvGraphicFramePr>
            <a:graphicFrameLocks noChangeAspect="1"/>
          </p:cNvGraphicFramePr>
          <p:nvPr/>
        </p:nvGraphicFramePr>
        <p:xfrm>
          <a:off x="731838" y="5053013"/>
          <a:ext cx="1050925" cy="1327150"/>
        </p:xfrm>
        <a:graphic>
          <a:graphicData uri="http://schemas.openxmlformats.org/presentationml/2006/ole">
            <p:oleObj spid="_x0000_s24612" name="CorelDRAW" r:id="rId5" imgW="1144080" imgH="1445040" progId="">
              <p:embed/>
            </p:oleObj>
          </a:graphicData>
        </a:graphic>
      </p:graphicFrame>
      <p:graphicFrame>
        <p:nvGraphicFramePr>
          <p:cNvPr id="24613" name="Object 37"/>
          <p:cNvGraphicFramePr>
            <a:graphicFrameLocks noChangeAspect="1"/>
          </p:cNvGraphicFramePr>
          <p:nvPr/>
        </p:nvGraphicFramePr>
        <p:xfrm>
          <a:off x="642938" y="5081588"/>
          <a:ext cx="1050925" cy="1328737"/>
        </p:xfrm>
        <a:graphic>
          <a:graphicData uri="http://schemas.openxmlformats.org/presentationml/2006/ole">
            <p:oleObj spid="_x0000_s24613" name="CorelDRAW" r:id="rId6" imgW="1144080" imgH="1445040" progId="">
              <p:embed/>
            </p:oleObj>
          </a:graphicData>
        </a:graphic>
      </p:graphicFrame>
      <p:sp>
        <p:nvSpPr>
          <p:cNvPr id="11" name="Прямоугольник 2"/>
          <p:cNvSpPr>
            <a:spLocks noChangeArrowheads="1"/>
          </p:cNvSpPr>
          <p:nvPr/>
        </p:nvSpPr>
        <p:spPr bwMode="auto">
          <a:xfrm>
            <a:off x="1778000" y="5126038"/>
            <a:ext cx="1041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dirty="0" smtClean="0">
                <a:latin typeface="+mn-lt"/>
              </a:rPr>
              <a:t>Специалисты работают с семьей в целом.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dirty="0" smtClean="0">
                <a:latin typeface="+mn-lt"/>
              </a:rPr>
              <a:t>Если это необходимо, семья пользуется услугами социального склада, консультациями психолога, юриста, социального работника и т.д.</a:t>
            </a:r>
            <a:endParaRPr lang="ru-RU" altLang="ru-RU" sz="2000" dirty="0">
              <a:latin typeface="+mn-lt"/>
            </a:endParaRPr>
          </a:p>
        </p:txBody>
      </p:sp>
      <p:pic>
        <p:nvPicPr>
          <p:cNvPr id="24619" name="Picture 3" descr="C:\Users\Владелец\Downloads\DSC04828 (2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16550" y="2066925"/>
            <a:ext cx="4246563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20" name="Picture 5" descr="Z:\Матрена\ГДП\фото от Аллы ГДП\IMG_8519-10-12-18-01-1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20900" y="2027238"/>
            <a:ext cx="279400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4" name="Рисунок 18"/>
          <p:cNvPicPr>
            <a:picLocks noChangeAspect="1"/>
          </p:cNvPicPr>
          <p:nvPr/>
        </p:nvPicPr>
        <p:blipFill>
          <a:blip r:embed="rId3"/>
          <a:srcRect l="5276"/>
          <a:stretch>
            <a:fillRect/>
          </a:stretch>
        </p:blipFill>
        <p:spPr bwMode="auto">
          <a:xfrm>
            <a:off x="-11113" y="0"/>
            <a:ext cx="12203113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D321B3-02AF-44AB-97DD-910B2184B552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20496" name="TextBox 9"/>
          <p:cNvSpPr txBox="1">
            <a:spLocks noChangeArrowheads="1"/>
          </p:cNvSpPr>
          <p:nvPr/>
        </p:nvSpPr>
        <p:spPr bwMode="auto">
          <a:xfrm>
            <a:off x="1701800" y="411163"/>
            <a:ext cx="3556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/>
              <a:t>СТАЖИРОВОЧНАЯ ПЛОЩАДКА </a:t>
            </a:r>
          </a:p>
          <a:p>
            <a:r>
              <a:rPr lang="ru-RU" sz="800" b="1"/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/>
              <a:t>для руководителей СРЦ</a:t>
            </a:r>
            <a:endParaRPr lang="ru-RU" sz="800" b="1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23888" y="2503488"/>
            <a:ext cx="9386887" cy="14176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ru-RU" altLang="ru-RU" sz="1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98" name="Прямоугольник 2"/>
          <p:cNvSpPr>
            <a:spLocks noChangeArrowheads="1"/>
          </p:cNvSpPr>
          <p:nvPr/>
        </p:nvSpPr>
        <p:spPr bwMode="auto">
          <a:xfrm>
            <a:off x="623888" y="1552575"/>
            <a:ext cx="8240712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100">
                <a:latin typeface="Arial Black" pitchFamily="34" charset="0"/>
              </a:rPr>
              <a:t>122 детей посещали группу дневного пребывания</a:t>
            </a:r>
          </a:p>
          <a:p>
            <a:r>
              <a:rPr lang="ru-RU" altLang="ru-RU" sz="2100">
                <a:latin typeface="Arial Black" pitchFamily="34" charset="0"/>
              </a:rPr>
              <a:t>за все время реализации проекта </a:t>
            </a:r>
          </a:p>
        </p:txBody>
      </p:sp>
      <p:graphicFrame>
        <p:nvGraphicFramePr>
          <p:cNvPr id="20493" name="Object 13"/>
          <p:cNvGraphicFramePr>
            <a:graphicFrameLocks noChangeAspect="1"/>
          </p:cNvGraphicFramePr>
          <p:nvPr/>
        </p:nvGraphicFramePr>
        <p:xfrm>
          <a:off x="581025" y="198438"/>
          <a:ext cx="923925" cy="800100"/>
        </p:xfrm>
        <a:graphic>
          <a:graphicData uri="http://schemas.openxmlformats.org/presentationml/2006/ole">
            <p:oleObj spid="_x0000_s20493" name="CorelDRAW" r:id="rId4" imgW="987840" imgH="855000" progId="">
              <p:embed/>
            </p:oleObj>
          </a:graphicData>
        </a:graphic>
      </p:graphicFrame>
      <p:pic>
        <p:nvPicPr>
          <p:cNvPr id="20499" name="Picture 4" descr="Z:\Матрена\ГДП\фото от Аллы ГДП\collage_photocatс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94163" y="2566988"/>
            <a:ext cx="3965575" cy="396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</TotalTime>
  <Words>985</Words>
  <Application>Microsoft Office PowerPoint</Application>
  <PresentationFormat>Произвольный</PresentationFormat>
  <Paragraphs>196</Paragraphs>
  <Slides>20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Calibri</vt:lpstr>
      <vt:lpstr>Arial</vt:lpstr>
      <vt:lpstr>Calibri Light</vt:lpstr>
      <vt:lpstr>Arial Black</vt:lpstr>
      <vt:lpstr>Тема Office</vt:lpstr>
      <vt:lpstr>CorelDRAW</vt:lpstr>
      <vt:lpstr>Межрегиональная общественная организация по содействию семьям  с детьми в трудной жизненной ситуации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Ченина</dc:creator>
  <cp:lastModifiedBy>Владелец</cp:lastModifiedBy>
  <cp:revision>72</cp:revision>
  <dcterms:created xsi:type="dcterms:W3CDTF">2021-10-24T11:39:04Z</dcterms:created>
  <dcterms:modified xsi:type="dcterms:W3CDTF">2021-11-07T18:38:26Z</dcterms:modified>
</cp:coreProperties>
</file>